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 removePersonalInfoOnSave="1">
  <p:sldMasterIdLst>
    <p:sldMasterId id="2147483648" r:id="rId1"/>
  </p:sldMasterIdLst>
  <p:notesMasterIdLst>
    <p:notesMasterId r:id="rId4"/>
  </p:notesMasterIdLst>
  <p:sldIdLst>
    <p:sldId id="341" r:id="rId3"/>
    <p:sldId id="342" r:id="rId5"/>
    <p:sldId id="344" r:id="rId6"/>
    <p:sldId id="260" r:id="rId7"/>
    <p:sldId id="345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3ABE"/>
    <a:srgbClr val="D9276F"/>
    <a:srgbClr val="FD6333"/>
    <a:srgbClr val="808080"/>
    <a:srgbClr val="FF9966"/>
    <a:srgbClr val="000000"/>
    <a:srgbClr val="B18BFD"/>
    <a:srgbClr val="FCC744"/>
    <a:srgbClr val="F2584D"/>
    <a:srgbClr val="F156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01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78" y="198"/>
      </p:cViewPr>
      <p:guideLst>
        <p:guide orient="horz" pos="218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1B716-1FCA-492C-93C6-0502876940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EAEF4-DE24-46B2-B518-250E15C6679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EAEF4-DE24-46B2-B518-250E15C667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EAEF4-DE24-46B2-B518-250E15C667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EAEF4-DE24-46B2-B518-250E15C667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EAEF4-DE24-46B2-B518-250E15C667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EAEF4-DE24-46B2-B518-250E15C667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EAEF4-DE24-46B2-B518-250E15C667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EAEF4-DE24-46B2-B518-250E15C667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EAEF4-DE24-46B2-B518-250E15C667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EAEF4-DE24-46B2-B518-250E15C667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EAEF4-DE24-46B2-B518-250E15C667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EAEF4-DE24-46B2-B518-250E15C667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EAEF4-DE24-46B2-B518-250E15C667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EAEF4-DE24-46B2-B518-250E15C667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EAEF4-DE24-46B2-B518-250E15C667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EAEF4-DE24-46B2-B518-250E15C667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3227-A2FD-4235-975A-F624CAC6EA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CD7F-F739-4588-A3AA-E778EA79A4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3227-A2FD-4235-975A-F624CAC6EA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CD7F-F739-4588-A3AA-E778EA79A4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3227-A2FD-4235-975A-F624CAC6EA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CD7F-F739-4588-A3AA-E778EA79A4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3227-A2FD-4235-975A-F624CAC6EA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CD7F-F739-4588-A3AA-E778EA79A4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3227-A2FD-4235-975A-F624CAC6EA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CD7F-F739-4588-A3AA-E778EA79A4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3227-A2FD-4235-975A-F624CAC6EA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CD7F-F739-4588-A3AA-E778EA79A4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3227-A2FD-4235-975A-F624CAC6EA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CD7F-F739-4588-A3AA-E778EA79A4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3227-A2FD-4235-975A-F624CAC6EA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CD7F-F739-4588-A3AA-E778EA79A4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3227-A2FD-4235-975A-F624CAC6EA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CD7F-F739-4588-A3AA-E778EA79A4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3227-A2FD-4235-975A-F624CAC6EA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CD7F-F739-4588-A3AA-E778EA79A4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3227-A2FD-4235-975A-F624CAC6EA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CD7F-F739-4588-A3AA-E778EA79A4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F3227-A2FD-4235-975A-F624CAC6EA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CCD7F-F739-4588-A3AA-E778EA79A47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2278904" y="1055687"/>
            <a:ext cx="3019620" cy="3421478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5"/>
          <p:cNvSpPr/>
          <p:nvPr/>
        </p:nvSpPr>
        <p:spPr bwMode="auto">
          <a:xfrm>
            <a:off x="1607751" y="1349622"/>
            <a:ext cx="4156171" cy="4709284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blipFill dpi="0" rotWithShape="1">
            <a:blip r:embed="rId1"/>
            <a:srcRect/>
            <a:tile tx="63500" ty="-50800" sx="36000" sy="40000" flip="none" algn="bl"/>
          </a:blipFill>
          <a:ln w="101600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7" name="Freeform 5"/>
          <p:cNvSpPr/>
          <p:nvPr/>
        </p:nvSpPr>
        <p:spPr bwMode="auto">
          <a:xfrm>
            <a:off x="873858" y="3199939"/>
            <a:ext cx="1496701" cy="1695885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gradFill>
            <a:gsLst>
              <a:gs pos="0">
                <a:srgbClr val="F87038"/>
              </a:gs>
              <a:gs pos="38000">
                <a:srgbClr val="F35C49"/>
              </a:gs>
              <a:gs pos="18000">
                <a:srgbClr val="FD6743"/>
              </a:gs>
              <a:gs pos="56000">
                <a:srgbClr val="EE5058"/>
              </a:gs>
              <a:gs pos="95413">
                <a:srgbClr val="D72171"/>
              </a:gs>
              <a:gs pos="66000">
                <a:srgbClr val="E64866"/>
              </a:gs>
            </a:gsLst>
            <a:lin ang="0" scaled="1"/>
          </a:gradFill>
          <a:ln w="76200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5"/>
          <p:cNvSpPr/>
          <p:nvPr/>
        </p:nvSpPr>
        <p:spPr bwMode="auto">
          <a:xfrm rot="18003700">
            <a:off x="3438140" y="-975699"/>
            <a:ext cx="2666214" cy="3021039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solidFill>
            <a:schemeClr val="bg1"/>
          </a:solidFill>
          <a:ln w="38100">
            <a:gradFill>
              <a:gsLst>
                <a:gs pos="0">
                  <a:srgbClr val="FB6B3E"/>
                </a:gs>
                <a:gs pos="37000">
                  <a:srgbClr val="ED4F59"/>
                </a:gs>
                <a:gs pos="72000">
                  <a:srgbClr val="F15650"/>
                </a:gs>
                <a:gs pos="100000">
                  <a:srgbClr val="D72171"/>
                </a:gs>
              </a:gsLst>
              <a:lin ang="5400000" scaled="1"/>
            </a:gra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5"/>
          <p:cNvSpPr/>
          <p:nvPr/>
        </p:nvSpPr>
        <p:spPr bwMode="auto">
          <a:xfrm>
            <a:off x="5711142" y="-144026"/>
            <a:ext cx="2758898" cy="3126058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gradFill>
            <a:gsLst>
              <a:gs pos="0">
                <a:srgbClr val="F87038"/>
              </a:gs>
              <a:gs pos="38000">
                <a:srgbClr val="F35C49"/>
              </a:gs>
              <a:gs pos="18000">
                <a:srgbClr val="FD6743"/>
              </a:gs>
              <a:gs pos="56000">
                <a:srgbClr val="EE5058"/>
              </a:gs>
              <a:gs pos="95413">
                <a:srgbClr val="D72171"/>
              </a:gs>
              <a:gs pos="66000">
                <a:srgbClr val="E64866"/>
              </a:gs>
            </a:gsLst>
            <a:lin ang="0" scaled="1"/>
          </a:gradFill>
          <a:ln w="76200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5"/>
          <p:cNvSpPr/>
          <p:nvPr/>
        </p:nvSpPr>
        <p:spPr bwMode="auto">
          <a:xfrm rot="18003700">
            <a:off x="1498227" y="4866795"/>
            <a:ext cx="3087606" cy="3498511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 w="38100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" name="Group 8"/>
          <p:cNvGrpSpPr>
            <a:grpSpLocks noChangeAspect="1"/>
          </p:cNvGrpSpPr>
          <p:nvPr/>
        </p:nvGrpSpPr>
        <p:grpSpPr bwMode="auto">
          <a:xfrm>
            <a:off x="560042" y="424553"/>
            <a:ext cx="449336" cy="409394"/>
            <a:chOff x="185" y="-402"/>
            <a:chExt cx="810" cy="738"/>
          </a:xfrm>
        </p:grpSpPr>
        <p:sp>
          <p:nvSpPr>
            <p:cNvPr id="15" name="Freeform 9"/>
            <p:cNvSpPr/>
            <p:nvPr/>
          </p:nvSpPr>
          <p:spPr bwMode="auto">
            <a:xfrm>
              <a:off x="185" y="-402"/>
              <a:ext cx="810" cy="738"/>
            </a:xfrm>
            <a:custGeom>
              <a:avLst/>
              <a:gdLst>
                <a:gd name="T0" fmla="*/ 810 w 810"/>
                <a:gd name="T1" fmla="*/ 369 h 738"/>
                <a:gd name="T2" fmla="*/ 540 w 810"/>
                <a:gd name="T3" fmla="*/ 738 h 738"/>
                <a:gd name="T4" fmla="*/ 0 w 810"/>
                <a:gd name="T5" fmla="*/ 0 h 738"/>
                <a:gd name="T6" fmla="*/ 540 w 810"/>
                <a:gd name="T7" fmla="*/ 0 h 738"/>
                <a:gd name="T8" fmla="*/ 810 w 810"/>
                <a:gd name="T9" fmla="*/ 369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0" h="738">
                  <a:moveTo>
                    <a:pt x="810" y="369"/>
                  </a:moveTo>
                  <a:lnTo>
                    <a:pt x="540" y="738"/>
                  </a:lnTo>
                  <a:lnTo>
                    <a:pt x="0" y="0"/>
                  </a:lnTo>
                  <a:lnTo>
                    <a:pt x="540" y="0"/>
                  </a:lnTo>
                  <a:lnTo>
                    <a:pt x="810" y="369"/>
                  </a:lnTo>
                  <a:close/>
                </a:path>
              </a:pathLst>
            </a:custGeom>
            <a:gradFill>
              <a:gsLst>
                <a:gs pos="0">
                  <a:srgbClr val="F87038"/>
                </a:gs>
                <a:gs pos="38000">
                  <a:srgbClr val="F35C49"/>
                </a:gs>
                <a:gs pos="18000">
                  <a:srgbClr val="FD6743"/>
                </a:gs>
                <a:gs pos="56000">
                  <a:srgbClr val="EE5058"/>
                </a:gs>
                <a:gs pos="95413">
                  <a:srgbClr val="D72171"/>
                </a:gs>
                <a:gs pos="66000">
                  <a:srgbClr val="E6486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/>
            </a:p>
          </p:txBody>
        </p:sp>
        <p:sp>
          <p:nvSpPr>
            <p:cNvPr id="16" name="Freeform 10"/>
            <p:cNvSpPr/>
            <p:nvPr/>
          </p:nvSpPr>
          <p:spPr bwMode="auto">
            <a:xfrm>
              <a:off x="201" y="-17"/>
              <a:ext cx="524" cy="353"/>
            </a:xfrm>
            <a:custGeom>
              <a:avLst/>
              <a:gdLst>
                <a:gd name="T0" fmla="*/ 270 w 524"/>
                <a:gd name="T1" fmla="*/ 0 h 353"/>
                <a:gd name="T2" fmla="*/ 0 w 524"/>
                <a:gd name="T3" fmla="*/ 353 h 353"/>
                <a:gd name="T4" fmla="*/ 524 w 524"/>
                <a:gd name="T5" fmla="*/ 353 h 353"/>
                <a:gd name="T6" fmla="*/ 270 w 524"/>
                <a:gd name="T7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4" h="353">
                  <a:moveTo>
                    <a:pt x="270" y="0"/>
                  </a:moveTo>
                  <a:lnTo>
                    <a:pt x="0" y="353"/>
                  </a:lnTo>
                  <a:lnTo>
                    <a:pt x="524" y="353"/>
                  </a:lnTo>
                  <a:lnTo>
                    <a:pt x="270" y="0"/>
                  </a:lnTo>
                  <a:close/>
                </a:path>
              </a:pathLst>
            </a:custGeom>
            <a:gradFill>
              <a:gsLst>
                <a:gs pos="0">
                  <a:srgbClr val="F87038"/>
                </a:gs>
                <a:gs pos="38000">
                  <a:srgbClr val="F35C49"/>
                </a:gs>
                <a:gs pos="18000">
                  <a:srgbClr val="FD6743"/>
                </a:gs>
                <a:gs pos="56000">
                  <a:srgbClr val="EE5058"/>
                </a:gs>
                <a:gs pos="95413">
                  <a:srgbClr val="D72171"/>
                </a:gs>
                <a:gs pos="66000">
                  <a:srgbClr val="E6486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/>
            </a:p>
          </p:txBody>
        </p:sp>
        <p:sp>
          <p:nvSpPr>
            <p:cNvPr id="17" name="Freeform 11"/>
            <p:cNvSpPr/>
            <p:nvPr/>
          </p:nvSpPr>
          <p:spPr bwMode="auto">
            <a:xfrm>
              <a:off x="201" y="-17"/>
              <a:ext cx="524" cy="353"/>
            </a:xfrm>
            <a:custGeom>
              <a:avLst/>
              <a:gdLst>
                <a:gd name="T0" fmla="*/ 270 w 524"/>
                <a:gd name="T1" fmla="*/ 0 h 353"/>
                <a:gd name="T2" fmla="*/ 0 w 524"/>
                <a:gd name="T3" fmla="*/ 353 h 353"/>
                <a:gd name="T4" fmla="*/ 524 w 524"/>
                <a:gd name="T5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4" h="353">
                  <a:moveTo>
                    <a:pt x="270" y="0"/>
                  </a:moveTo>
                  <a:lnTo>
                    <a:pt x="0" y="353"/>
                  </a:lnTo>
                  <a:lnTo>
                    <a:pt x="524" y="3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/>
            </a:p>
          </p:txBody>
        </p:sp>
      </p:grpSp>
      <p:grpSp>
        <p:nvGrpSpPr>
          <p:cNvPr id="3" name="组合 44"/>
          <p:cNvGrpSpPr/>
          <p:nvPr/>
        </p:nvGrpSpPr>
        <p:grpSpPr>
          <a:xfrm>
            <a:off x="6757796" y="3090682"/>
            <a:ext cx="5069840" cy="1650365"/>
            <a:chOff x="6653293" y="2999242"/>
            <a:chExt cx="5069840" cy="1650365"/>
          </a:xfrm>
        </p:grpSpPr>
        <p:sp>
          <p:nvSpPr>
            <p:cNvPr id="32" name="文本框 31"/>
            <p:cNvSpPr txBox="1"/>
            <p:nvPr/>
          </p:nvSpPr>
          <p:spPr>
            <a:xfrm>
              <a:off x="6653293" y="2999242"/>
              <a:ext cx="5069840" cy="10528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ts val="7500"/>
                </a:lnSpc>
              </a:pPr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江门市江海区政府投资管理办法解读</a:t>
              </a:r>
              <a:endPara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7848363" y="4312422"/>
              <a:ext cx="2679700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zh-CN" altLang="en-US" sz="1600" kern="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江海区发展和改革局</a:t>
              </a:r>
              <a:endParaRPr lang="zh-CN" altLang="en-US" sz="1600" kern="6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11"/>
          <p:cNvGrpSpPr/>
          <p:nvPr/>
        </p:nvGrpSpPr>
        <p:grpSpPr>
          <a:xfrm>
            <a:off x="10065444" y="5338391"/>
            <a:ext cx="1240963" cy="337185"/>
            <a:chOff x="10065444" y="5403705"/>
            <a:chExt cx="1240963" cy="337185"/>
          </a:xfrm>
        </p:grpSpPr>
        <p:sp>
          <p:nvSpPr>
            <p:cNvPr id="36" name="矩形: 圆角 35"/>
            <p:cNvSpPr/>
            <p:nvPr/>
          </p:nvSpPr>
          <p:spPr>
            <a:xfrm>
              <a:off x="10065444" y="5403705"/>
              <a:ext cx="1240963" cy="32256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B6B3E"/>
                </a:gs>
                <a:gs pos="37000">
                  <a:srgbClr val="ED4F59"/>
                </a:gs>
                <a:gs pos="72000">
                  <a:srgbClr val="F15650"/>
                </a:gs>
                <a:gs pos="100000">
                  <a:srgbClr val="D7217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0273115" y="5403705"/>
              <a:ext cx="748665" cy="33718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</a:rPr>
                <a:t>2025.6</a:t>
              </a:r>
              <a:endParaRPr lang="en-US" altLang="zh-CN" sz="16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8"/>
          <p:cNvGrpSpPr>
            <a:grpSpLocks noChangeAspect="1"/>
          </p:cNvGrpSpPr>
          <p:nvPr/>
        </p:nvGrpSpPr>
        <p:grpSpPr bwMode="auto">
          <a:xfrm rot="10800000">
            <a:off x="6499288" y="5945787"/>
            <a:ext cx="449336" cy="409394"/>
            <a:chOff x="185" y="-402"/>
            <a:chExt cx="810" cy="738"/>
          </a:xfrm>
        </p:grpSpPr>
        <p:sp>
          <p:nvSpPr>
            <p:cNvPr id="47" name="Freeform 9"/>
            <p:cNvSpPr/>
            <p:nvPr/>
          </p:nvSpPr>
          <p:spPr bwMode="auto">
            <a:xfrm>
              <a:off x="185" y="-402"/>
              <a:ext cx="810" cy="738"/>
            </a:xfrm>
            <a:custGeom>
              <a:avLst/>
              <a:gdLst>
                <a:gd name="T0" fmla="*/ 810 w 810"/>
                <a:gd name="T1" fmla="*/ 369 h 738"/>
                <a:gd name="T2" fmla="*/ 540 w 810"/>
                <a:gd name="T3" fmla="*/ 738 h 738"/>
                <a:gd name="T4" fmla="*/ 0 w 810"/>
                <a:gd name="T5" fmla="*/ 0 h 738"/>
                <a:gd name="T6" fmla="*/ 540 w 810"/>
                <a:gd name="T7" fmla="*/ 0 h 738"/>
                <a:gd name="T8" fmla="*/ 810 w 810"/>
                <a:gd name="T9" fmla="*/ 369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0" h="738">
                  <a:moveTo>
                    <a:pt x="810" y="369"/>
                  </a:moveTo>
                  <a:lnTo>
                    <a:pt x="540" y="738"/>
                  </a:lnTo>
                  <a:lnTo>
                    <a:pt x="0" y="0"/>
                  </a:lnTo>
                  <a:lnTo>
                    <a:pt x="540" y="0"/>
                  </a:lnTo>
                  <a:lnTo>
                    <a:pt x="810" y="369"/>
                  </a:lnTo>
                  <a:close/>
                </a:path>
              </a:pathLst>
            </a:custGeom>
            <a:gradFill>
              <a:gsLst>
                <a:gs pos="0">
                  <a:srgbClr val="F87038"/>
                </a:gs>
                <a:gs pos="38000">
                  <a:srgbClr val="F35C49"/>
                </a:gs>
                <a:gs pos="18000">
                  <a:srgbClr val="FD6743"/>
                </a:gs>
                <a:gs pos="56000">
                  <a:srgbClr val="EE5058"/>
                </a:gs>
                <a:gs pos="95413">
                  <a:srgbClr val="D72171"/>
                </a:gs>
                <a:gs pos="66000">
                  <a:srgbClr val="E6486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/>
            </a:p>
          </p:txBody>
        </p:sp>
        <p:sp>
          <p:nvSpPr>
            <p:cNvPr id="48" name="Freeform 10"/>
            <p:cNvSpPr/>
            <p:nvPr/>
          </p:nvSpPr>
          <p:spPr bwMode="auto">
            <a:xfrm>
              <a:off x="201" y="-17"/>
              <a:ext cx="524" cy="353"/>
            </a:xfrm>
            <a:custGeom>
              <a:avLst/>
              <a:gdLst>
                <a:gd name="T0" fmla="*/ 270 w 524"/>
                <a:gd name="T1" fmla="*/ 0 h 353"/>
                <a:gd name="T2" fmla="*/ 0 w 524"/>
                <a:gd name="T3" fmla="*/ 353 h 353"/>
                <a:gd name="T4" fmla="*/ 524 w 524"/>
                <a:gd name="T5" fmla="*/ 353 h 353"/>
                <a:gd name="T6" fmla="*/ 270 w 524"/>
                <a:gd name="T7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4" h="353">
                  <a:moveTo>
                    <a:pt x="270" y="0"/>
                  </a:moveTo>
                  <a:lnTo>
                    <a:pt x="0" y="353"/>
                  </a:lnTo>
                  <a:lnTo>
                    <a:pt x="524" y="353"/>
                  </a:lnTo>
                  <a:lnTo>
                    <a:pt x="270" y="0"/>
                  </a:lnTo>
                  <a:close/>
                </a:path>
              </a:pathLst>
            </a:custGeom>
            <a:gradFill>
              <a:gsLst>
                <a:gs pos="0">
                  <a:srgbClr val="F87038"/>
                </a:gs>
                <a:gs pos="38000">
                  <a:srgbClr val="F35C49"/>
                </a:gs>
                <a:gs pos="18000">
                  <a:srgbClr val="FD6743"/>
                </a:gs>
                <a:gs pos="56000">
                  <a:srgbClr val="EE5058"/>
                </a:gs>
                <a:gs pos="95413">
                  <a:srgbClr val="D72171"/>
                </a:gs>
                <a:gs pos="66000">
                  <a:srgbClr val="E6486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/>
            </a:p>
          </p:txBody>
        </p:sp>
        <p:sp>
          <p:nvSpPr>
            <p:cNvPr id="49" name="Freeform 11"/>
            <p:cNvSpPr/>
            <p:nvPr/>
          </p:nvSpPr>
          <p:spPr bwMode="auto">
            <a:xfrm>
              <a:off x="201" y="-17"/>
              <a:ext cx="524" cy="353"/>
            </a:xfrm>
            <a:custGeom>
              <a:avLst/>
              <a:gdLst>
                <a:gd name="T0" fmla="*/ 270 w 524"/>
                <a:gd name="T1" fmla="*/ 0 h 353"/>
                <a:gd name="T2" fmla="*/ 0 w 524"/>
                <a:gd name="T3" fmla="*/ 353 h 353"/>
                <a:gd name="T4" fmla="*/ 524 w 524"/>
                <a:gd name="T5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4" h="353">
                  <a:moveTo>
                    <a:pt x="270" y="0"/>
                  </a:moveTo>
                  <a:lnTo>
                    <a:pt x="0" y="353"/>
                  </a:lnTo>
                  <a:lnTo>
                    <a:pt x="524" y="3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/>
            </a:p>
          </p:txBody>
        </p:sp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 rot="5400000" flipH="1">
            <a:off x="2526437" y="1411276"/>
            <a:ext cx="2368934" cy="2684198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blipFill dpi="0" rotWithShape="0">
            <a:blip r:embed="rId1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5"/>
          <p:cNvSpPr/>
          <p:nvPr/>
        </p:nvSpPr>
        <p:spPr bwMode="auto">
          <a:xfrm rot="8996300" flipH="1">
            <a:off x="3389458" y="3744826"/>
            <a:ext cx="1414236" cy="1602444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solidFill>
            <a:schemeClr val="bg1"/>
          </a:solidFill>
          <a:ln w="38100">
            <a:gradFill>
              <a:gsLst>
                <a:gs pos="0">
                  <a:srgbClr val="FA6C3D"/>
                </a:gs>
                <a:gs pos="36000">
                  <a:srgbClr val="F86246"/>
                </a:gs>
                <a:gs pos="68000">
                  <a:srgbClr val="E84A62"/>
                </a:gs>
                <a:gs pos="100000">
                  <a:srgbClr val="D9276F"/>
                </a:gs>
              </a:gsLst>
              <a:lin ang="5400000" scaled="1"/>
            </a:gra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5"/>
          <p:cNvSpPr/>
          <p:nvPr/>
        </p:nvSpPr>
        <p:spPr bwMode="auto">
          <a:xfrm rot="8996300" flipH="1">
            <a:off x="1763913" y="2311548"/>
            <a:ext cx="1021051" cy="1156934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gradFill>
            <a:gsLst>
              <a:gs pos="0">
                <a:srgbClr val="F87038"/>
              </a:gs>
              <a:gs pos="38000">
                <a:srgbClr val="F35C49"/>
              </a:gs>
              <a:gs pos="18000">
                <a:srgbClr val="FD6743"/>
              </a:gs>
              <a:gs pos="56000">
                <a:srgbClr val="EE5058"/>
              </a:gs>
              <a:gs pos="95413">
                <a:srgbClr val="D72171"/>
              </a:gs>
              <a:gs pos="66000">
                <a:srgbClr val="E64866"/>
              </a:gs>
            </a:gsLst>
            <a:lin ang="0" scaled="1"/>
          </a:gradFill>
          <a:ln w="38100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5"/>
          <p:cNvSpPr/>
          <p:nvPr/>
        </p:nvSpPr>
        <p:spPr bwMode="auto">
          <a:xfrm rot="5400000" flipH="1">
            <a:off x="1850911" y="4006822"/>
            <a:ext cx="1588390" cy="1799776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5"/>
          <p:cNvSpPr/>
          <p:nvPr/>
        </p:nvSpPr>
        <p:spPr bwMode="auto">
          <a:xfrm rot="8996300" flipH="1">
            <a:off x="4439879" y="1157095"/>
            <a:ext cx="1332715" cy="1510075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 w="38100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011735" y="1756301"/>
            <a:ext cx="481574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b="1" dirty="0" smtClean="0"/>
              <a:t>《</a:t>
            </a:r>
            <a:r>
              <a:rPr lang="zh-CN" altLang="en-US" sz="4000" b="1" dirty="0" smtClean="0"/>
              <a:t>办法</a:t>
            </a:r>
            <a:r>
              <a:rPr lang="en-US" altLang="zh-CN" sz="4000" b="1" dirty="0" smtClean="0"/>
              <a:t>》</a:t>
            </a:r>
            <a:r>
              <a:rPr lang="zh-CN" altLang="en-US" sz="4000" b="1" dirty="0" smtClean="0"/>
              <a:t>的主要内容</a:t>
            </a:r>
            <a:endParaRPr lang="zh-CN" altLang="en-US" sz="4000" dirty="0"/>
          </a:p>
        </p:txBody>
      </p:sp>
      <p:sp>
        <p:nvSpPr>
          <p:cNvPr id="15" name="同心圆 14"/>
          <p:cNvSpPr/>
          <p:nvPr/>
        </p:nvSpPr>
        <p:spPr>
          <a:xfrm>
            <a:off x="-1793155" y="-1598266"/>
            <a:ext cx="3748963" cy="3748963"/>
          </a:xfrm>
          <a:prstGeom prst="donut">
            <a:avLst/>
          </a:prstGeom>
          <a:gradFill>
            <a:gsLst>
              <a:gs pos="0">
                <a:srgbClr val="F87038"/>
              </a:gs>
              <a:gs pos="38000">
                <a:srgbClr val="F35C49"/>
              </a:gs>
              <a:gs pos="18000">
                <a:srgbClr val="FD6743"/>
              </a:gs>
              <a:gs pos="56000">
                <a:srgbClr val="EE5058"/>
              </a:gs>
              <a:gs pos="95413">
                <a:srgbClr val="D72171"/>
              </a:gs>
              <a:gs pos="66000">
                <a:srgbClr val="E6486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同心圆 15"/>
          <p:cNvSpPr/>
          <p:nvPr/>
        </p:nvSpPr>
        <p:spPr>
          <a:xfrm>
            <a:off x="10317518" y="4983518"/>
            <a:ext cx="3748963" cy="3748963"/>
          </a:xfrm>
          <a:prstGeom prst="donut">
            <a:avLst/>
          </a:pr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 w="12700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6382120" y="2692975"/>
            <a:ext cx="4743080" cy="2153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400" b="1" dirty="0" smtClean="0"/>
              <a:t>第十二章为法律责任，共</a:t>
            </a:r>
            <a:r>
              <a:rPr lang="en-US" sz="2400" b="1" dirty="0" smtClean="0"/>
              <a:t>5</a:t>
            </a:r>
            <a:r>
              <a:rPr lang="zh-CN" altLang="en-US" sz="2400" b="1" dirty="0" smtClean="0"/>
              <a:t>条。主要内容为项目管理相关责任、资金管理相关责任、项目单位相关责任、项目管理其他责任、刑事责任追究等。</a:t>
            </a:r>
            <a:endParaRPr lang="zh-CN" altLang="en-US" sz="2400" b="1" dirty="0" smtClean="0"/>
          </a:p>
          <a:p>
            <a:pPr lvl="0"/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 rot="5400000" flipH="1">
            <a:off x="2526437" y="1411276"/>
            <a:ext cx="2368934" cy="2684198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blipFill dpi="0" rotWithShape="0">
            <a:blip r:embed="rId1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5"/>
          <p:cNvSpPr/>
          <p:nvPr/>
        </p:nvSpPr>
        <p:spPr bwMode="auto">
          <a:xfrm rot="8996300" flipH="1">
            <a:off x="3389458" y="3744826"/>
            <a:ext cx="1414236" cy="1602444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solidFill>
            <a:schemeClr val="bg1"/>
          </a:solidFill>
          <a:ln w="38100">
            <a:gradFill>
              <a:gsLst>
                <a:gs pos="0">
                  <a:srgbClr val="FA6C3D"/>
                </a:gs>
                <a:gs pos="36000">
                  <a:srgbClr val="F86246"/>
                </a:gs>
                <a:gs pos="68000">
                  <a:srgbClr val="E84A62"/>
                </a:gs>
                <a:gs pos="100000">
                  <a:srgbClr val="D9276F"/>
                </a:gs>
              </a:gsLst>
              <a:lin ang="5400000" scaled="1"/>
            </a:gra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5"/>
          <p:cNvSpPr/>
          <p:nvPr/>
        </p:nvSpPr>
        <p:spPr bwMode="auto">
          <a:xfrm rot="8996300" flipH="1">
            <a:off x="1763913" y="2311548"/>
            <a:ext cx="1021051" cy="1156934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gradFill>
            <a:gsLst>
              <a:gs pos="0">
                <a:srgbClr val="F87038"/>
              </a:gs>
              <a:gs pos="38000">
                <a:srgbClr val="F35C49"/>
              </a:gs>
              <a:gs pos="18000">
                <a:srgbClr val="FD6743"/>
              </a:gs>
              <a:gs pos="56000">
                <a:srgbClr val="EE5058"/>
              </a:gs>
              <a:gs pos="95413">
                <a:srgbClr val="D72171"/>
              </a:gs>
              <a:gs pos="66000">
                <a:srgbClr val="E64866"/>
              </a:gs>
            </a:gsLst>
            <a:lin ang="0" scaled="1"/>
          </a:gradFill>
          <a:ln w="38100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5"/>
          <p:cNvSpPr/>
          <p:nvPr/>
        </p:nvSpPr>
        <p:spPr bwMode="auto">
          <a:xfrm rot="5400000" flipH="1">
            <a:off x="1850911" y="4006822"/>
            <a:ext cx="1588390" cy="1799776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5"/>
          <p:cNvSpPr/>
          <p:nvPr/>
        </p:nvSpPr>
        <p:spPr bwMode="auto">
          <a:xfrm rot="8996300" flipH="1">
            <a:off x="4439879" y="1157095"/>
            <a:ext cx="1332715" cy="1510075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 w="38100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011735" y="1756301"/>
            <a:ext cx="481574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b="1" dirty="0" smtClean="0"/>
              <a:t>《</a:t>
            </a:r>
            <a:r>
              <a:rPr lang="zh-CN" altLang="en-US" sz="4000" b="1" dirty="0" smtClean="0"/>
              <a:t>办法</a:t>
            </a:r>
            <a:r>
              <a:rPr lang="en-US" altLang="zh-CN" sz="4000" b="1" dirty="0" smtClean="0"/>
              <a:t>》</a:t>
            </a:r>
            <a:r>
              <a:rPr lang="zh-CN" altLang="en-US" sz="4000" b="1" dirty="0" smtClean="0"/>
              <a:t>的主要内容</a:t>
            </a:r>
            <a:endParaRPr lang="zh-CN" altLang="en-US" sz="4000" dirty="0"/>
          </a:p>
        </p:txBody>
      </p:sp>
      <p:sp>
        <p:nvSpPr>
          <p:cNvPr id="15" name="同心圆 14"/>
          <p:cNvSpPr/>
          <p:nvPr/>
        </p:nvSpPr>
        <p:spPr>
          <a:xfrm>
            <a:off x="-1793155" y="-1598266"/>
            <a:ext cx="3748963" cy="3748963"/>
          </a:xfrm>
          <a:prstGeom prst="donut">
            <a:avLst/>
          </a:prstGeom>
          <a:gradFill>
            <a:gsLst>
              <a:gs pos="0">
                <a:srgbClr val="F87038"/>
              </a:gs>
              <a:gs pos="38000">
                <a:srgbClr val="F35C49"/>
              </a:gs>
              <a:gs pos="18000">
                <a:srgbClr val="FD6743"/>
              </a:gs>
              <a:gs pos="56000">
                <a:srgbClr val="EE5058"/>
              </a:gs>
              <a:gs pos="95413">
                <a:srgbClr val="D72171"/>
              </a:gs>
              <a:gs pos="66000">
                <a:srgbClr val="E6486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同心圆 15"/>
          <p:cNvSpPr/>
          <p:nvPr/>
        </p:nvSpPr>
        <p:spPr>
          <a:xfrm>
            <a:off x="10317518" y="4983518"/>
            <a:ext cx="3748963" cy="3748963"/>
          </a:xfrm>
          <a:prstGeom prst="donut">
            <a:avLst/>
          </a:pr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 w="12700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6382120" y="2692975"/>
            <a:ext cx="474308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400" b="1" dirty="0" smtClean="0"/>
              <a:t>第十三章为附则，共</a:t>
            </a:r>
            <a:r>
              <a:rPr lang="en-US" sz="2400" b="1" dirty="0" smtClean="0"/>
              <a:t>2</a:t>
            </a:r>
            <a:r>
              <a:rPr lang="zh-CN" altLang="en-US" sz="2400" b="1" dirty="0" smtClean="0"/>
              <a:t>条。主要内容为与上级政策衔接、实施时间、执行效力等。</a:t>
            </a:r>
            <a:endParaRPr lang="zh-CN" altLang="en-US" sz="2400" b="1" dirty="0" smtClean="0"/>
          </a:p>
          <a:p>
            <a:pPr lvl="0"/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 rot="5400000" flipH="1">
            <a:off x="2526437" y="1411276"/>
            <a:ext cx="2368934" cy="2684198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blipFill dpi="0" rotWithShape="0">
            <a:blip r:embed="rId1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5"/>
          <p:cNvSpPr/>
          <p:nvPr/>
        </p:nvSpPr>
        <p:spPr bwMode="auto">
          <a:xfrm rot="8996300" flipH="1">
            <a:off x="3389458" y="3744826"/>
            <a:ext cx="1414236" cy="1602444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solidFill>
            <a:schemeClr val="bg1"/>
          </a:solidFill>
          <a:ln w="38100">
            <a:gradFill>
              <a:gsLst>
                <a:gs pos="0">
                  <a:srgbClr val="FA6C3D"/>
                </a:gs>
                <a:gs pos="36000">
                  <a:srgbClr val="F86246"/>
                </a:gs>
                <a:gs pos="68000">
                  <a:srgbClr val="E84A62"/>
                </a:gs>
                <a:gs pos="100000">
                  <a:srgbClr val="D9276F"/>
                </a:gs>
              </a:gsLst>
              <a:lin ang="5400000" scaled="1"/>
            </a:gra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5"/>
          <p:cNvSpPr/>
          <p:nvPr/>
        </p:nvSpPr>
        <p:spPr bwMode="auto">
          <a:xfrm rot="8996300" flipH="1">
            <a:off x="1763913" y="2311548"/>
            <a:ext cx="1021051" cy="1156934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gradFill>
            <a:gsLst>
              <a:gs pos="0">
                <a:srgbClr val="F87038"/>
              </a:gs>
              <a:gs pos="38000">
                <a:srgbClr val="F35C49"/>
              </a:gs>
              <a:gs pos="18000">
                <a:srgbClr val="FD6743"/>
              </a:gs>
              <a:gs pos="56000">
                <a:srgbClr val="EE5058"/>
              </a:gs>
              <a:gs pos="95413">
                <a:srgbClr val="D72171"/>
              </a:gs>
              <a:gs pos="66000">
                <a:srgbClr val="E64866"/>
              </a:gs>
            </a:gsLst>
            <a:lin ang="0" scaled="1"/>
          </a:gradFill>
          <a:ln w="38100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5"/>
          <p:cNvSpPr/>
          <p:nvPr/>
        </p:nvSpPr>
        <p:spPr bwMode="auto">
          <a:xfrm rot="5400000" flipH="1">
            <a:off x="1850911" y="4006822"/>
            <a:ext cx="1588390" cy="1799776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5"/>
          <p:cNvSpPr/>
          <p:nvPr/>
        </p:nvSpPr>
        <p:spPr bwMode="auto">
          <a:xfrm rot="8996300" flipH="1">
            <a:off x="4439879" y="1157095"/>
            <a:ext cx="1332715" cy="1510075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 w="38100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011735" y="1756301"/>
            <a:ext cx="4777740" cy="7067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b="1" dirty="0" smtClean="0"/>
              <a:t>《</a:t>
            </a:r>
            <a:r>
              <a:rPr lang="zh-CN" altLang="en-US" sz="4000" b="1" dirty="0" smtClean="0"/>
              <a:t>办法</a:t>
            </a:r>
            <a:r>
              <a:rPr lang="en-US" altLang="zh-CN" sz="4000" b="1" dirty="0" smtClean="0"/>
              <a:t>》</a:t>
            </a:r>
            <a:r>
              <a:rPr lang="zh-CN" altLang="en-US" sz="4000" b="1" dirty="0" smtClean="0"/>
              <a:t>的五大亮点</a:t>
            </a:r>
            <a:endParaRPr lang="zh-CN" altLang="en-US" sz="4000" dirty="0"/>
          </a:p>
        </p:txBody>
      </p:sp>
      <p:sp>
        <p:nvSpPr>
          <p:cNvPr id="15" name="同心圆 14"/>
          <p:cNvSpPr/>
          <p:nvPr/>
        </p:nvSpPr>
        <p:spPr>
          <a:xfrm>
            <a:off x="-1793155" y="-1598266"/>
            <a:ext cx="3748963" cy="3748963"/>
          </a:xfrm>
          <a:prstGeom prst="donut">
            <a:avLst/>
          </a:prstGeom>
          <a:gradFill>
            <a:gsLst>
              <a:gs pos="0">
                <a:srgbClr val="F87038"/>
              </a:gs>
              <a:gs pos="38000">
                <a:srgbClr val="F35C49"/>
              </a:gs>
              <a:gs pos="18000">
                <a:srgbClr val="FD6743"/>
              </a:gs>
              <a:gs pos="56000">
                <a:srgbClr val="EE5058"/>
              </a:gs>
              <a:gs pos="95413">
                <a:srgbClr val="D72171"/>
              </a:gs>
              <a:gs pos="66000">
                <a:srgbClr val="E6486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同心圆 15"/>
          <p:cNvSpPr/>
          <p:nvPr/>
        </p:nvSpPr>
        <p:spPr>
          <a:xfrm>
            <a:off x="10317518" y="4983518"/>
            <a:ext cx="3748963" cy="3748963"/>
          </a:xfrm>
          <a:prstGeom prst="donut">
            <a:avLst/>
          </a:pr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 w="12700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6011545" y="2777857"/>
            <a:ext cx="5362575" cy="25844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algn="l" defTabSz="914400" rtl="0" eaLnBrk="1" latinLnBrk="0" hangingPunct="1">
              <a:lnSpc>
                <a:spcPct val="100000"/>
              </a:lnSpc>
              <a:buClrTx/>
              <a:buSzTx/>
              <a:buFontTx/>
              <a:buNone/>
            </a:pPr>
            <a:r>
              <a:rPr kumimoji="0" lang="zh-CN" altLang="en-US" sz="1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宋体" pitchFamily="2" charset="-122"/>
                <a:cs typeface="宋体" pitchFamily="2" charset="-122"/>
              </a:rPr>
              <a:t>亮点一：强化政府投资计划管理，加强项目谋划统筹。</a:t>
            </a:r>
            <a:endParaRPr kumimoji="0" lang="zh-CN" altLang="en-US" sz="1800" b="0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algn="l" defTabSz="914400" rtl="0" eaLnBrk="1" latinLnBrk="0" hangingPunct="1">
              <a:lnSpc>
                <a:spcPct val="100000"/>
              </a:lnSpc>
              <a:buClrTx/>
              <a:buSzTx/>
              <a:buFontTx/>
              <a:buNone/>
            </a:pPr>
            <a:r>
              <a:rPr kumimoji="0" lang="zh-CN" altLang="en-US" sz="1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宋体" pitchFamily="2" charset="-122"/>
                <a:cs typeface="宋体" pitchFamily="2" charset="-122"/>
              </a:rPr>
              <a:t>根据上级文件精神，同时结合我区实践，明确要求除涉及国家秘密的项目外，项目应当使用在线平台生成的项目代码办理政府投资项目审批手续。政府投资实行计划管理。政府投资计划分为三年滚动计划和年度计划，通过项目库、政府投资计划等方式，加强对使用政府投资资金项目的储备。详见《办法》第二章计划管理。</a:t>
            </a:r>
            <a:endParaRPr kumimoji="0" lang="zh-CN" altLang="en-US" sz="1800" b="0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 rot="5400000" flipH="1">
            <a:off x="2526437" y="1411276"/>
            <a:ext cx="2368934" cy="2684198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blipFill dpi="0" rotWithShape="0">
            <a:blip r:embed="rId1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5"/>
          <p:cNvSpPr/>
          <p:nvPr/>
        </p:nvSpPr>
        <p:spPr bwMode="auto">
          <a:xfrm rot="8996300" flipH="1">
            <a:off x="3389458" y="3744826"/>
            <a:ext cx="1414236" cy="1602444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solidFill>
            <a:schemeClr val="bg1"/>
          </a:solidFill>
          <a:ln w="38100">
            <a:gradFill>
              <a:gsLst>
                <a:gs pos="0">
                  <a:srgbClr val="FA6C3D"/>
                </a:gs>
                <a:gs pos="36000">
                  <a:srgbClr val="F86246"/>
                </a:gs>
                <a:gs pos="68000">
                  <a:srgbClr val="E84A62"/>
                </a:gs>
                <a:gs pos="100000">
                  <a:srgbClr val="D9276F"/>
                </a:gs>
              </a:gsLst>
              <a:lin ang="5400000" scaled="1"/>
            </a:gra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5"/>
          <p:cNvSpPr/>
          <p:nvPr/>
        </p:nvSpPr>
        <p:spPr bwMode="auto">
          <a:xfrm rot="8996300" flipH="1">
            <a:off x="1763913" y="2311548"/>
            <a:ext cx="1021051" cy="1156934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gradFill>
            <a:gsLst>
              <a:gs pos="0">
                <a:srgbClr val="F87038"/>
              </a:gs>
              <a:gs pos="38000">
                <a:srgbClr val="F35C49"/>
              </a:gs>
              <a:gs pos="18000">
                <a:srgbClr val="FD6743"/>
              </a:gs>
              <a:gs pos="56000">
                <a:srgbClr val="EE5058"/>
              </a:gs>
              <a:gs pos="95413">
                <a:srgbClr val="D72171"/>
              </a:gs>
              <a:gs pos="66000">
                <a:srgbClr val="E64866"/>
              </a:gs>
            </a:gsLst>
            <a:lin ang="0" scaled="1"/>
          </a:gradFill>
          <a:ln w="38100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5"/>
          <p:cNvSpPr/>
          <p:nvPr/>
        </p:nvSpPr>
        <p:spPr bwMode="auto">
          <a:xfrm rot="5400000" flipH="1">
            <a:off x="1850911" y="4006822"/>
            <a:ext cx="1588390" cy="1799776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5"/>
          <p:cNvSpPr/>
          <p:nvPr/>
        </p:nvSpPr>
        <p:spPr bwMode="auto">
          <a:xfrm rot="8996300" flipH="1">
            <a:off x="4439879" y="1157095"/>
            <a:ext cx="1332715" cy="1510075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 w="38100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011735" y="1756301"/>
            <a:ext cx="4777740" cy="7067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b="1" dirty="0" smtClean="0"/>
              <a:t>《</a:t>
            </a:r>
            <a:r>
              <a:rPr lang="zh-CN" altLang="en-US" sz="4000" b="1" dirty="0" smtClean="0"/>
              <a:t>办法</a:t>
            </a:r>
            <a:r>
              <a:rPr lang="en-US" altLang="zh-CN" sz="4000" b="1" dirty="0" smtClean="0"/>
              <a:t>》</a:t>
            </a:r>
            <a:r>
              <a:rPr lang="zh-CN" altLang="en-US" sz="4000" b="1" dirty="0" smtClean="0"/>
              <a:t>的五大亮点</a:t>
            </a:r>
            <a:endParaRPr lang="zh-CN" altLang="en-US" sz="4000" dirty="0"/>
          </a:p>
        </p:txBody>
      </p:sp>
      <p:sp>
        <p:nvSpPr>
          <p:cNvPr id="15" name="同心圆 14"/>
          <p:cNvSpPr/>
          <p:nvPr/>
        </p:nvSpPr>
        <p:spPr>
          <a:xfrm>
            <a:off x="-1793155" y="-1598266"/>
            <a:ext cx="3748963" cy="3748963"/>
          </a:xfrm>
          <a:prstGeom prst="donut">
            <a:avLst/>
          </a:prstGeom>
          <a:gradFill>
            <a:gsLst>
              <a:gs pos="0">
                <a:srgbClr val="F87038"/>
              </a:gs>
              <a:gs pos="38000">
                <a:srgbClr val="F35C49"/>
              </a:gs>
              <a:gs pos="18000">
                <a:srgbClr val="FD6743"/>
              </a:gs>
              <a:gs pos="56000">
                <a:srgbClr val="EE5058"/>
              </a:gs>
              <a:gs pos="95413">
                <a:srgbClr val="D72171"/>
              </a:gs>
              <a:gs pos="66000">
                <a:srgbClr val="E6486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同心圆 15"/>
          <p:cNvSpPr/>
          <p:nvPr/>
        </p:nvSpPr>
        <p:spPr>
          <a:xfrm>
            <a:off x="10317518" y="4983518"/>
            <a:ext cx="3748963" cy="3748963"/>
          </a:xfrm>
          <a:prstGeom prst="donut">
            <a:avLst/>
          </a:pr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 w="12700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6011545" y="2829689"/>
            <a:ext cx="5362575" cy="23069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l">
              <a:buClrTx/>
              <a:buSzTx/>
              <a:buFontTx/>
            </a:pPr>
            <a:r>
              <a:rPr kumimoji="0" lang="zh-CN" altLang="en-US" sz="1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宋体" pitchFamily="2" charset="-122"/>
                <a:cs typeface="宋体" pitchFamily="2" charset="-122"/>
              </a:rPr>
              <a:t>亮点二：调整小项目管理规定，简化项目管理流程。</a:t>
            </a:r>
            <a:endParaRPr kumimoji="0" lang="zh-CN" altLang="en-US" sz="1800" b="0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宋体" pitchFamily="2" charset="-122"/>
              <a:cs typeface="宋体" pitchFamily="2" charset="-122"/>
            </a:endParaRPr>
          </a:p>
          <a:p>
            <a:pPr algn="l">
              <a:buClrTx/>
              <a:buSzTx/>
              <a:buFontTx/>
            </a:pPr>
            <a:r>
              <a:rPr kumimoji="0" lang="zh-CN" altLang="en-US" sz="1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宋体" pitchFamily="2" charset="-122"/>
                <a:cs typeface="宋体" pitchFamily="2" charset="-122"/>
              </a:rPr>
              <a:t>根据上级文件精神，同时结合我区实践，修订后的管理办法对小项目的管理规定进行了调整，项目总投资在400万元以下（不含400万元），且与建筑物、构筑物新建、改建、扩建无关的单独装修及修缮工程，不需项目审批部门审批，不纳入本办法管理范围，按照政府采购的相关规定管理，详见《办法》第二十二条。</a:t>
            </a:r>
            <a:endParaRPr kumimoji="0" lang="zh-CN" altLang="en-US" sz="1800" b="0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 rot="5400000" flipH="1">
            <a:off x="2526437" y="1411276"/>
            <a:ext cx="2368934" cy="2684198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blipFill dpi="0" rotWithShape="0">
            <a:blip r:embed="rId1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5"/>
          <p:cNvSpPr/>
          <p:nvPr/>
        </p:nvSpPr>
        <p:spPr bwMode="auto">
          <a:xfrm rot="8996300" flipH="1">
            <a:off x="3389458" y="3744826"/>
            <a:ext cx="1414236" cy="1602444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solidFill>
            <a:schemeClr val="bg1"/>
          </a:solidFill>
          <a:ln w="38100">
            <a:gradFill>
              <a:gsLst>
                <a:gs pos="0">
                  <a:srgbClr val="FA6C3D"/>
                </a:gs>
                <a:gs pos="36000">
                  <a:srgbClr val="F86246"/>
                </a:gs>
                <a:gs pos="68000">
                  <a:srgbClr val="E84A62"/>
                </a:gs>
                <a:gs pos="100000">
                  <a:srgbClr val="D9276F"/>
                </a:gs>
              </a:gsLst>
              <a:lin ang="5400000" scaled="1"/>
            </a:gra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5"/>
          <p:cNvSpPr/>
          <p:nvPr/>
        </p:nvSpPr>
        <p:spPr bwMode="auto">
          <a:xfrm rot="8996300" flipH="1">
            <a:off x="1763913" y="2311548"/>
            <a:ext cx="1021051" cy="1156934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gradFill>
            <a:gsLst>
              <a:gs pos="0">
                <a:srgbClr val="F87038"/>
              </a:gs>
              <a:gs pos="38000">
                <a:srgbClr val="F35C49"/>
              </a:gs>
              <a:gs pos="18000">
                <a:srgbClr val="FD6743"/>
              </a:gs>
              <a:gs pos="56000">
                <a:srgbClr val="EE5058"/>
              </a:gs>
              <a:gs pos="95413">
                <a:srgbClr val="D72171"/>
              </a:gs>
              <a:gs pos="66000">
                <a:srgbClr val="E64866"/>
              </a:gs>
            </a:gsLst>
            <a:lin ang="0" scaled="1"/>
          </a:gradFill>
          <a:ln w="38100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5"/>
          <p:cNvSpPr/>
          <p:nvPr/>
        </p:nvSpPr>
        <p:spPr bwMode="auto">
          <a:xfrm rot="5400000" flipH="1">
            <a:off x="1850911" y="4006822"/>
            <a:ext cx="1588390" cy="1799776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5"/>
          <p:cNvSpPr/>
          <p:nvPr/>
        </p:nvSpPr>
        <p:spPr bwMode="auto">
          <a:xfrm rot="8996300" flipH="1">
            <a:off x="4439879" y="1157095"/>
            <a:ext cx="1332715" cy="1510075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 w="38100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011735" y="1756301"/>
            <a:ext cx="4777740" cy="7067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b="1" dirty="0" smtClean="0"/>
              <a:t>《</a:t>
            </a:r>
            <a:r>
              <a:rPr lang="zh-CN" altLang="en-US" sz="4000" b="1" dirty="0" smtClean="0"/>
              <a:t>办法</a:t>
            </a:r>
            <a:r>
              <a:rPr lang="en-US" altLang="zh-CN" sz="4000" b="1" dirty="0" smtClean="0"/>
              <a:t>》</a:t>
            </a:r>
            <a:r>
              <a:rPr lang="zh-CN" altLang="en-US" sz="4000" b="1" dirty="0" smtClean="0"/>
              <a:t>的五大亮点</a:t>
            </a:r>
            <a:endParaRPr lang="zh-CN" altLang="en-US" sz="4000" dirty="0"/>
          </a:p>
        </p:txBody>
      </p:sp>
      <p:sp>
        <p:nvSpPr>
          <p:cNvPr id="15" name="同心圆 14"/>
          <p:cNvSpPr/>
          <p:nvPr/>
        </p:nvSpPr>
        <p:spPr>
          <a:xfrm>
            <a:off x="-1793155" y="-1598266"/>
            <a:ext cx="3748963" cy="3748963"/>
          </a:xfrm>
          <a:prstGeom prst="donut">
            <a:avLst/>
          </a:prstGeom>
          <a:gradFill>
            <a:gsLst>
              <a:gs pos="0">
                <a:srgbClr val="F87038"/>
              </a:gs>
              <a:gs pos="38000">
                <a:srgbClr val="F35C49"/>
              </a:gs>
              <a:gs pos="18000">
                <a:srgbClr val="FD6743"/>
              </a:gs>
              <a:gs pos="56000">
                <a:srgbClr val="EE5058"/>
              </a:gs>
              <a:gs pos="95413">
                <a:srgbClr val="D72171"/>
              </a:gs>
              <a:gs pos="66000">
                <a:srgbClr val="E6486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同心圆 15"/>
          <p:cNvSpPr/>
          <p:nvPr/>
        </p:nvSpPr>
        <p:spPr>
          <a:xfrm>
            <a:off x="10317518" y="4983518"/>
            <a:ext cx="3748963" cy="3748963"/>
          </a:xfrm>
          <a:prstGeom prst="donut">
            <a:avLst/>
          </a:pr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 w="12700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6057900" y="3058130"/>
            <a:ext cx="5362575" cy="17532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r>
              <a:rPr kumimoji="0" lang="zh-CN" altLang="en-US" sz="18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宋体" pitchFamily="2" charset="-122"/>
                <a:cs typeface="宋体" pitchFamily="2" charset="-122"/>
              </a:rPr>
              <a:t>亮点三：简化项目建议书、可行性研究报告编制流程，提升项目审批效率。</a:t>
            </a:r>
            <a:endParaRPr kumimoji="0" lang="zh-CN" altLang="en-US" sz="1800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宋体" pitchFamily="2" charset="-122"/>
              <a:cs typeface="宋体" pitchFamily="2" charset="-122"/>
            </a:endParaRPr>
          </a:p>
          <a:p>
            <a:r>
              <a:rPr kumimoji="0" lang="zh-CN" altLang="en-US" sz="18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宋体" pitchFamily="2" charset="-122"/>
                <a:cs typeface="宋体" pitchFamily="2" charset="-122"/>
              </a:rPr>
              <a:t>根据上级文件精神，同时结合我区实践，简化项目建议书、可行性研究报告编制流程，对符合一定条件的项目可直接编报、审批项目初步设计及概算，详见《办法》第二十九条。</a:t>
            </a:r>
            <a:endParaRPr kumimoji="0" lang="zh-CN" altLang="en-US" sz="1800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 rot="5400000" flipH="1">
            <a:off x="2526437" y="1411276"/>
            <a:ext cx="2368934" cy="2684198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blipFill dpi="0" rotWithShape="0">
            <a:blip r:embed="rId1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5"/>
          <p:cNvSpPr/>
          <p:nvPr/>
        </p:nvSpPr>
        <p:spPr bwMode="auto">
          <a:xfrm rot="8996300" flipH="1">
            <a:off x="3389458" y="3744826"/>
            <a:ext cx="1414236" cy="1602444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solidFill>
            <a:schemeClr val="bg1"/>
          </a:solidFill>
          <a:ln w="38100">
            <a:gradFill>
              <a:gsLst>
                <a:gs pos="0">
                  <a:srgbClr val="FA6C3D"/>
                </a:gs>
                <a:gs pos="36000">
                  <a:srgbClr val="F86246"/>
                </a:gs>
                <a:gs pos="68000">
                  <a:srgbClr val="E84A62"/>
                </a:gs>
                <a:gs pos="100000">
                  <a:srgbClr val="D9276F"/>
                </a:gs>
              </a:gsLst>
              <a:lin ang="5400000" scaled="1"/>
            </a:gra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5"/>
          <p:cNvSpPr/>
          <p:nvPr/>
        </p:nvSpPr>
        <p:spPr bwMode="auto">
          <a:xfrm rot="8996300" flipH="1">
            <a:off x="1763913" y="2311548"/>
            <a:ext cx="1021051" cy="1156934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gradFill>
            <a:gsLst>
              <a:gs pos="0">
                <a:srgbClr val="F87038"/>
              </a:gs>
              <a:gs pos="38000">
                <a:srgbClr val="F35C49"/>
              </a:gs>
              <a:gs pos="18000">
                <a:srgbClr val="FD6743"/>
              </a:gs>
              <a:gs pos="56000">
                <a:srgbClr val="EE5058"/>
              </a:gs>
              <a:gs pos="95413">
                <a:srgbClr val="D72171"/>
              </a:gs>
              <a:gs pos="66000">
                <a:srgbClr val="E64866"/>
              </a:gs>
            </a:gsLst>
            <a:lin ang="0" scaled="1"/>
          </a:gradFill>
          <a:ln w="38100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5"/>
          <p:cNvSpPr/>
          <p:nvPr/>
        </p:nvSpPr>
        <p:spPr bwMode="auto">
          <a:xfrm rot="5400000" flipH="1">
            <a:off x="1850911" y="4006822"/>
            <a:ext cx="1588390" cy="1799776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5"/>
          <p:cNvSpPr/>
          <p:nvPr/>
        </p:nvSpPr>
        <p:spPr bwMode="auto">
          <a:xfrm rot="8996300" flipH="1">
            <a:off x="4439879" y="1157095"/>
            <a:ext cx="1332715" cy="1510075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 w="38100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011735" y="1756301"/>
            <a:ext cx="4777740" cy="7067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b="1" dirty="0" smtClean="0"/>
              <a:t>《</a:t>
            </a:r>
            <a:r>
              <a:rPr lang="zh-CN" altLang="en-US" sz="4000" b="1" dirty="0" smtClean="0"/>
              <a:t>办法</a:t>
            </a:r>
            <a:r>
              <a:rPr lang="en-US" altLang="zh-CN" sz="4000" b="1" dirty="0" smtClean="0"/>
              <a:t>》</a:t>
            </a:r>
            <a:r>
              <a:rPr lang="zh-CN" altLang="en-US" sz="4000" b="1" dirty="0" smtClean="0"/>
              <a:t>的五大亮点</a:t>
            </a:r>
            <a:endParaRPr lang="zh-CN" altLang="en-US" sz="4000" dirty="0"/>
          </a:p>
        </p:txBody>
      </p:sp>
      <p:sp>
        <p:nvSpPr>
          <p:cNvPr id="15" name="同心圆 14"/>
          <p:cNvSpPr/>
          <p:nvPr/>
        </p:nvSpPr>
        <p:spPr>
          <a:xfrm>
            <a:off x="-1793155" y="-1598266"/>
            <a:ext cx="3748963" cy="3748963"/>
          </a:xfrm>
          <a:prstGeom prst="donut">
            <a:avLst/>
          </a:prstGeom>
          <a:gradFill>
            <a:gsLst>
              <a:gs pos="0">
                <a:srgbClr val="F87038"/>
              </a:gs>
              <a:gs pos="38000">
                <a:srgbClr val="F35C49"/>
              </a:gs>
              <a:gs pos="18000">
                <a:srgbClr val="FD6743"/>
              </a:gs>
              <a:gs pos="56000">
                <a:srgbClr val="EE5058"/>
              </a:gs>
              <a:gs pos="95413">
                <a:srgbClr val="D72171"/>
              </a:gs>
              <a:gs pos="66000">
                <a:srgbClr val="E6486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同心圆 15"/>
          <p:cNvSpPr/>
          <p:nvPr/>
        </p:nvSpPr>
        <p:spPr>
          <a:xfrm>
            <a:off x="10317518" y="4983518"/>
            <a:ext cx="3748963" cy="3748963"/>
          </a:xfrm>
          <a:prstGeom prst="donut">
            <a:avLst/>
          </a:pr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 w="12700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6057900" y="3212197"/>
            <a:ext cx="5362575" cy="11988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r>
              <a:rPr kumimoji="0" lang="zh-CN" altLang="en-US" sz="18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宋体" pitchFamily="2" charset="-122"/>
                <a:cs typeface="宋体" pitchFamily="2" charset="-122"/>
              </a:rPr>
              <a:t>亮点四：明晰概算调整程序，加强项目管理水平。</a:t>
            </a:r>
            <a:endParaRPr kumimoji="0" lang="zh-CN" altLang="en-US" sz="1800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宋体" pitchFamily="2" charset="-122"/>
              <a:cs typeface="宋体" pitchFamily="2" charset="-122"/>
            </a:endParaRPr>
          </a:p>
          <a:p>
            <a:r>
              <a:rPr kumimoji="0" lang="zh-CN" altLang="en-US" sz="18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宋体" pitchFamily="2" charset="-122"/>
                <a:cs typeface="宋体" pitchFamily="2" charset="-122"/>
              </a:rPr>
              <a:t>根据上级文件精神，同时结合我区实践，明晰概算调整的相关情形和具体程序，详见《办法》第三十五条。</a:t>
            </a:r>
            <a:endParaRPr kumimoji="0" lang="zh-CN" altLang="en-US" sz="1800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 rot="5400000" flipH="1">
            <a:off x="2526437" y="1411276"/>
            <a:ext cx="2368934" cy="2684198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blipFill dpi="0" rotWithShape="0">
            <a:blip r:embed="rId1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5"/>
          <p:cNvSpPr/>
          <p:nvPr/>
        </p:nvSpPr>
        <p:spPr bwMode="auto">
          <a:xfrm rot="8996300" flipH="1">
            <a:off x="3389458" y="3744826"/>
            <a:ext cx="1414236" cy="1602444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solidFill>
            <a:schemeClr val="bg1"/>
          </a:solidFill>
          <a:ln w="38100">
            <a:gradFill>
              <a:gsLst>
                <a:gs pos="0">
                  <a:srgbClr val="FA6C3D"/>
                </a:gs>
                <a:gs pos="36000">
                  <a:srgbClr val="F86246"/>
                </a:gs>
                <a:gs pos="68000">
                  <a:srgbClr val="E84A62"/>
                </a:gs>
                <a:gs pos="100000">
                  <a:srgbClr val="D9276F"/>
                </a:gs>
              </a:gsLst>
              <a:lin ang="5400000" scaled="1"/>
            </a:gra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5"/>
          <p:cNvSpPr/>
          <p:nvPr/>
        </p:nvSpPr>
        <p:spPr bwMode="auto">
          <a:xfrm rot="8996300" flipH="1">
            <a:off x="1763913" y="2311548"/>
            <a:ext cx="1021051" cy="1156934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gradFill>
            <a:gsLst>
              <a:gs pos="0">
                <a:srgbClr val="F87038"/>
              </a:gs>
              <a:gs pos="38000">
                <a:srgbClr val="F35C49"/>
              </a:gs>
              <a:gs pos="18000">
                <a:srgbClr val="FD6743"/>
              </a:gs>
              <a:gs pos="56000">
                <a:srgbClr val="EE5058"/>
              </a:gs>
              <a:gs pos="95413">
                <a:srgbClr val="D72171"/>
              </a:gs>
              <a:gs pos="66000">
                <a:srgbClr val="E64866"/>
              </a:gs>
            </a:gsLst>
            <a:lin ang="0" scaled="1"/>
          </a:gradFill>
          <a:ln w="38100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5"/>
          <p:cNvSpPr/>
          <p:nvPr/>
        </p:nvSpPr>
        <p:spPr bwMode="auto">
          <a:xfrm rot="5400000" flipH="1">
            <a:off x="1850911" y="4006822"/>
            <a:ext cx="1588390" cy="1799776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5"/>
          <p:cNvSpPr/>
          <p:nvPr/>
        </p:nvSpPr>
        <p:spPr bwMode="auto">
          <a:xfrm rot="8996300" flipH="1">
            <a:off x="4439879" y="1157095"/>
            <a:ext cx="1332715" cy="1510075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 w="38100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011735" y="1756301"/>
            <a:ext cx="4777740" cy="7067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b="1" dirty="0" smtClean="0"/>
              <a:t>《</a:t>
            </a:r>
            <a:r>
              <a:rPr lang="zh-CN" altLang="en-US" sz="4000" b="1" dirty="0" smtClean="0"/>
              <a:t>办法</a:t>
            </a:r>
            <a:r>
              <a:rPr lang="en-US" altLang="zh-CN" sz="4000" b="1" dirty="0" smtClean="0"/>
              <a:t>》</a:t>
            </a:r>
            <a:r>
              <a:rPr lang="zh-CN" altLang="en-US" sz="4000" b="1" dirty="0" smtClean="0"/>
              <a:t>的五大亮点</a:t>
            </a:r>
            <a:endParaRPr lang="zh-CN" altLang="en-US" sz="4000" dirty="0"/>
          </a:p>
        </p:txBody>
      </p:sp>
      <p:sp>
        <p:nvSpPr>
          <p:cNvPr id="15" name="同心圆 14"/>
          <p:cNvSpPr/>
          <p:nvPr/>
        </p:nvSpPr>
        <p:spPr>
          <a:xfrm>
            <a:off x="-1793155" y="-1598266"/>
            <a:ext cx="3748963" cy="3748963"/>
          </a:xfrm>
          <a:prstGeom prst="donut">
            <a:avLst/>
          </a:prstGeom>
          <a:gradFill>
            <a:gsLst>
              <a:gs pos="0">
                <a:srgbClr val="F87038"/>
              </a:gs>
              <a:gs pos="38000">
                <a:srgbClr val="F35C49"/>
              </a:gs>
              <a:gs pos="18000">
                <a:srgbClr val="FD6743"/>
              </a:gs>
              <a:gs pos="56000">
                <a:srgbClr val="EE5058"/>
              </a:gs>
              <a:gs pos="95413">
                <a:srgbClr val="D72171"/>
              </a:gs>
              <a:gs pos="66000">
                <a:srgbClr val="E6486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同心圆 15"/>
          <p:cNvSpPr/>
          <p:nvPr/>
        </p:nvSpPr>
        <p:spPr>
          <a:xfrm>
            <a:off x="10317518" y="4983518"/>
            <a:ext cx="3748963" cy="3748963"/>
          </a:xfrm>
          <a:prstGeom prst="donut">
            <a:avLst/>
          </a:pr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 w="12700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6061075" y="2784604"/>
            <a:ext cx="5362575" cy="23069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r>
              <a:rPr kumimoji="0" lang="zh-CN" altLang="en-US" sz="18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宋体" pitchFamily="2" charset="-122"/>
                <a:cs typeface="宋体" pitchFamily="2" charset="-122"/>
              </a:rPr>
              <a:t>亮点五：强化财政资金管理。</a:t>
            </a:r>
            <a:endParaRPr kumimoji="0" lang="zh-CN" altLang="en-US" sz="1800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宋体" pitchFamily="2" charset="-122"/>
              <a:cs typeface="宋体" pitchFamily="2" charset="-122"/>
            </a:endParaRPr>
          </a:p>
          <a:p>
            <a:r>
              <a:rPr kumimoji="0" lang="zh-CN" altLang="en-US" sz="18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宋体" pitchFamily="2" charset="-122"/>
                <a:cs typeface="宋体" pitchFamily="2" charset="-122"/>
              </a:rPr>
              <a:t>根据《政府投资条例》精神，明确政府投资项目所需资金应当按照国家有关规定确保落实到位。财政部门应当根据经批准的预算，按照法律、行政法规和国库管理的有关规定，及时、足额办理政府投资资金拨付。政府投资项目不得由施工单位垫资建设。同时，政府投资项目结余的财政资金，应当按照国家有关规定缴回国库。详见《办法》第九章。</a:t>
            </a:r>
            <a:endParaRPr kumimoji="0" lang="zh-CN" altLang="en-US" sz="1800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 rot="5400000" flipH="1">
            <a:off x="2526437" y="1411276"/>
            <a:ext cx="2368934" cy="2684198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blipFill dpi="0" rotWithShape="0">
            <a:blip r:embed="rId1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5"/>
          <p:cNvSpPr/>
          <p:nvPr/>
        </p:nvSpPr>
        <p:spPr bwMode="auto">
          <a:xfrm rot="8996300" flipH="1">
            <a:off x="3389458" y="3744826"/>
            <a:ext cx="1414236" cy="1602444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solidFill>
            <a:schemeClr val="bg1"/>
          </a:solidFill>
          <a:ln w="38100">
            <a:gradFill>
              <a:gsLst>
                <a:gs pos="0">
                  <a:srgbClr val="FA6C3D"/>
                </a:gs>
                <a:gs pos="36000">
                  <a:srgbClr val="F86246"/>
                </a:gs>
                <a:gs pos="68000">
                  <a:srgbClr val="E84A62"/>
                </a:gs>
                <a:gs pos="100000">
                  <a:srgbClr val="D9276F"/>
                </a:gs>
              </a:gsLst>
              <a:lin ang="5400000" scaled="1"/>
            </a:gra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5"/>
          <p:cNvSpPr/>
          <p:nvPr/>
        </p:nvSpPr>
        <p:spPr bwMode="auto">
          <a:xfrm rot="8996300" flipH="1">
            <a:off x="1763913" y="2311548"/>
            <a:ext cx="1021051" cy="1156934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gradFill>
            <a:gsLst>
              <a:gs pos="0">
                <a:srgbClr val="F87038"/>
              </a:gs>
              <a:gs pos="38000">
                <a:srgbClr val="F35C49"/>
              </a:gs>
              <a:gs pos="18000">
                <a:srgbClr val="FD6743"/>
              </a:gs>
              <a:gs pos="56000">
                <a:srgbClr val="EE5058"/>
              </a:gs>
              <a:gs pos="95413">
                <a:srgbClr val="D72171"/>
              </a:gs>
              <a:gs pos="66000">
                <a:srgbClr val="E64866"/>
              </a:gs>
            </a:gsLst>
            <a:lin ang="0" scaled="1"/>
          </a:gradFill>
          <a:ln w="38100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5"/>
          <p:cNvSpPr/>
          <p:nvPr/>
        </p:nvSpPr>
        <p:spPr bwMode="auto">
          <a:xfrm rot="5400000" flipH="1">
            <a:off x="1850911" y="4006822"/>
            <a:ext cx="1588390" cy="1799776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5"/>
          <p:cNvSpPr/>
          <p:nvPr/>
        </p:nvSpPr>
        <p:spPr bwMode="auto">
          <a:xfrm rot="8996300" flipH="1">
            <a:off x="4439879" y="1157095"/>
            <a:ext cx="1332715" cy="1510075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 w="38100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915026" y="1425574"/>
            <a:ext cx="216980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序 言</a:t>
            </a:r>
            <a:endParaRPr lang="zh-CN" altLang="en-US" sz="4000" dirty="0" smtClean="0">
              <a:latin typeface="Arial" panose="020B0604020202020204" pitchFamily="34" charset="0"/>
              <a:ea typeface="仿宋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同心圆 14"/>
          <p:cNvSpPr/>
          <p:nvPr/>
        </p:nvSpPr>
        <p:spPr>
          <a:xfrm>
            <a:off x="-1793155" y="-1598266"/>
            <a:ext cx="3748963" cy="3748963"/>
          </a:xfrm>
          <a:prstGeom prst="donut">
            <a:avLst/>
          </a:prstGeom>
          <a:gradFill>
            <a:gsLst>
              <a:gs pos="0">
                <a:srgbClr val="F87038"/>
              </a:gs>
              <a:gs pos="38000">
                <a:srgbClr val="F35C49"/>
              </a:gs>
              <a:gs pos="18000">
                <a:srgbClr val="FD6743"/>
              </a:gs>
              <a:gs pos="56000">
                <a:srgbClr val="EE5058"/>
              </a:gs>
              <a:gs pos="95413">
                <a:srgbClr val="D72171"/>
              </a:gs>
              <a:gs pos="66000">
                <a:srgbClr val="E6486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同心圆 15"/>
          <p:cNvSpPr/>
          <p:nvPr/>
        </p:nvSpPr>
        <p:spPr>
          <a:xfrm>
            <a:off x="10317518" y="4983518"/>
            <a:ext cx="3748963" cy="3748963"/>
          </a:xfrm>
          <a:prstGeom prst="donut">
            <a:avLst/>
          </a:pr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 w="12700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5761355" y="2133600"/>
            <a:ext cx="5594350" cy="3538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为加强和规范政府投资项目管理，建立健全科学决策、实施和监督管理制度，提高政府投资效益，强化投资规划调控，根据</a:t>
            </a:r>
            <a:r>
              <a:rPr kumimoji="0" lang="en-US" altLang="zh-CN" sz="1600" b="0" i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《</a:t>
            </a:r>
            <a:r>
              <a:rPr kumimoji="0" lang="zh-CN" altLang="en-US" sz="1600" b="0" i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政府投资条例</a:t>
            </a:r>
            <a:r>
              <a:rPr kumimoji="0" lang="en-US" altLang="zh-CN" sz="1600" b="0" i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》</a:t>
            </a:r>
            <a:r>
              <a:rPr kumimoji="0" lang="en-US" altLang="zh-CN" sz="1600" b="0" i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《</a:t>
            </a:r>
            <a:r>
              <a:rPr kumimoji="0" lang="zh-CN" altLang="en-US" sz="1600" b="0" i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中共中央国务院关于深化投融资体制改革的意见</a:t>
            </a:r>
            <a:r>
              <a:rPr kumimoji="0" lang="en-US" altLang="zh-CN" sz="1600" b="0" i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》《</a:t>
            </a:r>
            <a:r>
              <a:rPr kumimoji="0" lang="zh-CN" altLang="en-US" sz="1600" b="0" i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中央预算内直接投资项目管理办法</a:t>
            </a:r>
            <a:r>
              <a:rPr kumimoji="0" lang="en-US" altLang="zh-CN" sz="1600" b="0" i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》《</a:t>
            </a:r>
            <a:r>
              <a:rPr kumimoji="0" lang="zh-CN" altLang="en-US" sz="1600" b="0" i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中央预算内直接投资项目概算管理暂行办法</a:t>
            </a:r>
            <a:r>
              <a:rPr kumimoji="0" lang="en-US" altLang="zh-CN" sz="1600" b="0" i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》《</a:t>
            </a:r>
            <a:r>
              <a:rPr kumimoji="0" lang="zh-CN" altLang="en-US" sz="1600" b="0" i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中央预算内投资补助和贴息项目管理办法</a:t>
            </a:r>
            <a:r>
              <a:rPr kumimoji="0" lang="en-US" altLang="zh-CN" sz="1600" b="0" i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》《</a:t>
            </a:r>
            <a:r>
              <a:rPr kumimoji="0" lang="zh-CN" altLang="en-US" sz="1600" b="0" i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基本建设财务规则</a:t>
            </a:r>
            <a:r>
              <a:rPr kumimoji="0" lang="en-US" altLang="zh-CN" sz="1600" b="0" i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》《</a:t>
            </a:r>
            <a:r>
              <a:rPr kumimoji="0" lang="zh-CN" altLang="en-US" sz="1600" b="0" i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基本建设项目竣工财务决算管理暂行办法</a:t>
            </a:r>
            <a:r>
              <a:rPr kumimoji="0" lang="en-US" altLang="zh-CN" sz="1600" b="0" i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》《</a:t>
            </a:r>
            <a:r>
              <a:rPr kumimoji="0" lang="zh-CN" altLang="en-US" sz="1600" b="0" i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广东省建设工程造价管理规定</a:t>
            </a:r>
            <a:r>
              <a:rPr kumimoji="0" lang="en-US" altLang="zh-CN" sz="1600" b="0" i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》《</a:t>
            </a:r>
            <a:r>
              <a:rPr kumimoji="0" lang="zh-CN" altLang="en-US" sz="1600" b="0" i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广东省省级财政性资金投资民用建筑项目管理暂行条例</a:t>
            </a:r>
            <a:r>
              <a:rPr kumimoji="0" lang="en-US" altLang="zh-CN" sz="1600" b="0" i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》《</a:t>
            </a:r>
            <a:r>
              <a:rPr kumimoji="0" lang="zh-CN" altLang="en-US" sz="1600" b="0" i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广东省政府投资省属非经营性项目代建管理办法（试行）</a:t>
            </a:r>
            <a:r>
              <a:rPr kumimoji="0" lang="en-US" altLang="zh-CN" sz="1600" b="0" i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》《</a:t>
            </a:r>
            <a:r>
              <a:rPr kumimoji="0" lang="zh-CN" altLang="en-US" sz="1600" b="0" i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建设工程价款结算办法</a:t>
            </a:r>
            <a:r>
              <a:rPr kumimoji="0" lang="en-US" altLang="zh-CN" sz="1600" b="0" i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》《</a:t>
            </a:r>
            <a:r>
              <a:rPr kumimoji="0" lang="zh-CN" altLang="en-US" sz="1600" b="0" i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江门市政府投资管理办法</a:t>
            </a:r>
            <a:r>
              <a:rPr kumimoji="0" lang="en-US" altLang="zh-CN" sz="1600" b="0" i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》</a:t>
            </a:r>
            <a:r>
              <a:rPr kumimoji="0" lang="zh-CN" altLang="en-US" sz="1600" b="0" i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等文件，我区制定了</a:t>
            </a:r>
            <a:r>
              <a:rPr kumimoji="0" lang="en-US" altLang="zh-CN" sz="1600" b="0" i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《</a:t>
            </a:r>
            <a:r>
              <a:rPr kumimoji="0" lang="zh-CN" altLang="en-US" sz="1600" b="0" i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江门市江海区政府投资管理办法</a:t>
            </a:r>
            <a:r>
              <a:rPr kumimoji="0" lang="en-US" altLang="zh-CN" sz="1600" b="0" i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》</a:t>
            </a:r>
            <a:r>
              <a:rPr kumimoji="0" lang="zh-CN" altLang="en-US" sz="1600" b="0" i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（以下简称</a:t>
            </a:r>
            <a:r>
              <a:rPr kumimoji="0" lang="en-US" altLang="zh-CN" sz="1600" b="0" i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《</a:t>
            </a:r>
            <a:r>
              <a:rPr kumimoji="0" lang="zh-CN" altLang="en-US" sz="1600" b="0" i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办法</a:t>
            </a:r>
            <a:r>
              <a:rPr kumimoji="0" lang="en-US" altLang="zh-CN" sz="1600" b="0" i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》</a:t>
            </a:r>
            <a:r>
              <a:rPr kumimoji="0" lang="zh-CN" altLang="en-US" sz="1600" b="0" i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），对政府投资管理进行了细化和明确。</a:t>
            </a:r>
            <a:r>
              <a:rPr kumimoji="0" lang="en-US" altLang="zh-CN" sz="1600" b="0" i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本办法自 2025 年7 月20 日起施行，有效期至2030 年7月20日。</a:t>
            </a:r>
            <a:endParaRPr kumimoji="0" lang="zh-CN" altLang="en-US" sz="1800" b="0" i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 rot="5400000" flipH="1">
            <a:off x="2526437" y="1411276"/>
            <a:ext cx="2368934" cy="2684198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blipFill dpi="0" rotWithShape="0">
            <a:blip r:embed="rId1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5"/>
          <p:cNvSpPr/>
          <p:nvPr/>
        </p:nvSpPr>
        <p:spPr bwMode="auto">
          <a:xfrm rot="8996300" flipH="1">
            <a:off x="3389458" y="3744826"/>
            <a:ext cx="1414236" cy="1602444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solidFill>
            <a:schemeClr val="bg1"/>
          </a:solidFill>
          <a:ln w="38100">
            <a:gradFill>
              <a:gsLst>
                <a:gs pos="0">
                  <a:srgbClr val="FA6C3D"/>
                </a:gs>
                <a:gs pos="36000">
                  <a:srgbClr val="F86246"/>
                </a:gs>
                <a:gs pos="68000">
                  <a:srgbClr val="E84A62"/>
                </a:gs>
                <a:gs pos="100000">
                  <a:srgbClr val="D9276F"/>
                </a:gs>
              </a:gsLst>
              <a:lin ang="5400000" scaled="1"/>
            </a:gra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5"/>
          <p:cNvSpPr/>
          <p:nvPr/>
        </p:nvSpPr>
        <p:spPr bwMode="auto">
          <a:xfrm rot="8996300" flipH="1">
            <a:off x="1763913" y="2311548"/>
            <a:ext cx="1021051" cy="1156934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gradFill>
            <a:gsLst>
              <a:gs pos="0">
                <a:srgbClr val="F87038"/>
              </a:gs>
              <a:gs pos="38000">
                <a:srgbClr val="F35C49"/>
              </a:gs>
              <a:gs pos="18000">
                <a:srgbClr val="FD6743"/>
              </a:gs>
              <a:gs pos="56000">
                <a:srgbClr val="EE5058"/>
              </a:gs>
              <a:gs pos="95413">
                <a:srgbClr val="D72171"/>
              </a:gs>
              <a:gs pos="66000">
                <a:srgbClr val="E64866"/>
              </a:gs>
            </a:gsLst>
            <a:lin ang="0" scaled="1"/>
          </a:gradFill>
          <a:ln w="38100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5"/>
          <p:cNvSpPr/>
          <p:nvPr/>
        </p:nvSpPr>
        <p:spPr bwMode="auto">
          <a:xfrm rot="5400000" flipH="1">
            <a:off x="1850911" y="4006822"/>
            <a:ext cx="1588390" cy="1799776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5"/>
          <p:cNvSpPr/>
          <p:nvPr/>
        </p:nvSpPr>
        <p:spPr bwMode="auto">
          <a:xfrm rot="8996300" flipH="1">
            <a:off x="4439879" y="1157095"/>
            <a:ext cx="1332715" cy="1510075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 w="38100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011735" y="1857897"/>
            <a:ext cx="481574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b="1" dirty="0" smtClean="0"/>
              <a:t>《</a:t>
            </a:r>
            <a:r>
              <a:rPr lang="zh-CN" altLang="en-US" sz="4000" b="1" dirty="0" smtClean="0"/>
              <a:t>办法</a:t>
            </a:r>
            <a:r>
              <a:rPr lang="en-US" altLang="zh-CN" sz="4000" b="1" dirty="0" smtClean="0"/>
              <a:t>》</a:t>
            </a:r>
            <a:r>
              <a:rPr lang="zh-CN" altLang="en-US" sz="4000" b="1" dirty="0" smtClean="0"/>
              <a:t>的起草背景</a:t>
            </a:r>
            <a:endParaRPr lang="zh-CN" altLang="en-US" sz="4000" b="1" dirty="0">
              <a:gradFill>
                <a:gsLst>
                  <a:gs pos="41000">
                    <a:srgbClr val="583ABE"/>
                  </a:gs>
                  <a:gs pos="50000">
                    <a:srgbClr val="583ABE"/>
                  </a:gs>
                  <a:gs pos="50000">
                    <a:srgbClr val="F2584D"/>
                  </a:gs>
                </a:gsLst>
                <a:lin ang="5400000" scaled="1"/>
              </a:gradFill>
              <a:latin typeface="Century Gothic" panose="020B0502020202020204" pitchFamily="34" charset="0"/>
              <a:ea typeface="时尚中黑简体" panose="01010104010101010101" pitchFamily="2" charset="-122"/>
            </a:endParaRPr>
          </a:p>
        </p:txBody>
      </p:sp>
      <p:sp>
        <p:nvSpPr>
          <p:cNvPr id="15" name="同心圆 14"/>
          <p:cNvSpPr/>
          <p:nvPr/>
        </p:nvSpPr>
        <p:spPr>
          <a:xfrm>
            <a:off x="-1793155" y="-1598266"/>
            <a:ext cx="3748963" cy="3748963"/>
          </a:xfrm>
          <a:prstGeom prst="donut">
            <a:avLst/>
          </a:prstGeom>
          <a:gradFill>
            <a:gsLst>
              <a:gs pos="0">
                <a:srgbClr val="F87038"/>
              </a:gs>
              <a:gs pos="38000">
                <a:srgbClr val="F35C49"/>
              </a:gs>
              <a:gs pos="18000">
                <a:srgbClr val="FD6743"/>
              </a:gs>
              <a:gs pos="56000">
                <a:srgbClr val="EE5058"/>
              </a:gs>
              <a:gs pos="95413">
                <a:srgbClr val="D72171"/>
              </a:gs>
              <a:gs pos="66000">
                <a:srgbClr val="E6486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同心圆 15"/>
          <p:cNvSpPr/>
          <p:nvPr/>
        </p:nvSpPr>
        <p:spPr>
          <a:xfrm>
            <a:off x="10317518" y="4983518"/>
            <a:ext cx="3748963" cy="3748963"/>
          </a:xfrm>
          <a:prstGeom prst="donut">
            <a:avLst/>
          </a:pr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 w="12700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562600" y="2705735"/>
            <a:ext cx="6096000" cy="288861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zh-CN" altLang="en-US" dirty="0" smtClean="0"/>
              <a:t>江海区原《管理办法》于</a:t>
            </a:r>
            <a:r>
              <a:rPr lang="en-US" altLang="zh-CN" dirty="0" smtClean="0"/>
              <a:t>2020</a:t>
            </a:r>
            <a:r>
              <a:rPr lang="zh-CN" altLang="en-US" dirty="0" smtClean="0"/>
              <a:t>年制定印发以来，对规范我区政府投资项目管理，提高投资效益，规避审计风险起到了重要的作用。在</a:t>
            </a:r>
            <a:r>
              <a:rPr lang="en-US" altLang="zh-CN" dirty="0" smtClean="0"/>
              <a:t>5</a:t>
            </a:r>
            <a:r>
              <a:rPr lang="zh-CN" altLang="en-US" dirty="0" smtClean="0"/>
              <a:t>年实施过程中发现需要进一步加强事前绩效管理、完善立项审批手续、规范概算调整流程等情况。近年来，国家、省、市陆续出台了《政府投资条例》《关于进一步推进投资项目审批制度改革的若干意见》《广东省省级政府投资管理办法》、《江门市政府投资管理办法》等系列文件，为贯彻落实上级有关文件精神，进一步提高政府投资项目的管理水平和投资效益，我区制定印发《江海区政府投资管理办法》。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 rot="5400000" flipH="1">
            <a:off x="2526437" y="1411276"/>
            <a:ext cx="2368934" cy="2684198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blipFill dpi="0" rotWithShape="0">
            <a:blip r:embed="rId1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5"/>
          <p:cNvSpPr/>
          <p:nvPr/>
        </p:nvSpPr>
        <p:spPr bwMode="auto">
          <a:xfrm rot="8996300" flipH="1">
            <a:off x="3389458" y="3744826"/>
            <a:ext cx="1414236" cy="1602444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solidFill>
            <a:schemeClr val="bg1"/>
          </a:solidFill>
          <a:ln w="38100">
            <a:gradFill>
              <a:gsLst>
                <a:gs pos="0">
                  <a:srgbClr val="FA6C3D"/>
                </a:gs>
                <a:gs pos="36000">
                  <a:srgbClr val="F86246"/>
                </a:gs>
                <a:gs pos="68000">
                  <a:srgbClr val="E84A62"/>
                </a:gs>
                <a:gs pos="100000">
                  <a:srgbClr val="D9276F"/>
                </a:gs>
              </a:gsLst>
              <a:lin ang="5400000" scaled="1"/>
            </a:gra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5"/>
          <p:cNvSpPr/>
          <p:nvPr/>
        </p:nvSpPr>
        <p:spPr bwMode="auto">
          <a:xfrm rot="8996300" flipH="1">
            <a:off x="1763913" y="2311548"/>
            <a:ext cx="1021051" cy="1156934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gradFill>
            <a:gsLst>
              <a:gs pos="0">
                <a:srgbClr val="F87038"/>
              </a:gs>
              <a:gs pos="38000">
                <a:srgbClr val="F35C49"/>
              </a:gs>
              <a:gs pos="18000">
                <a:srgbClr val="FD6743"/>
              </a:gs>
              <a:gs pos="56000">
                <a:srgbClr val="EE5058"/>
              </a:gs>
              <a:gs pos="95413">
                <a:srgbClr val="D72171"/>
              </a:gs>
              <a:gs pos="66000">
                <a:srgbClr val="E64866"/>
              </a:gs>
            </a:gsLst>
            <a:lin ang="0" scaled="1"/>
          </a:gradFill>
          <a:ln w="38100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5"/>
          <p:cNvSpPr/>
          <p:nvPr/>
        </p:nvSpPr>
        <p:spPr bwMode="auto">
          <a:xfrm rot="5400000" flipH="1">
            <a:off x="1850911" y="4006822"/>
            <a:ext cx="1588390" cy="1799776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5"/>
          <p:cNvSpPr/>
          <p:nvPr/>
        </p:nvSpPr>
        <p:spPr bwMode="auto">
          <a:xfrm rot="8996300" flipH="1">
            <a:off x="4439879" y="1157095"/>
            <a:ext cx="1332715" cy="1510075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 w="38100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011735" y="1756301"/>
            <a:ext cx="481574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b="1" dirty="0" smtClean="0"/>
              <a:t>《</a:t>
            </a:r>
            <a:r>
              <a:rPr lang="zh-CN" altLang="en-US" sz="4000" b="1" dirty="0" smtClean="0"/>
              <a:t>办法</a:t>
            </a:r>
            <a:r>
              <a:rPr lang="en-US" altLang="zh-CN" sz="4000" b="1" dirty="0" smtClean="0"/>
              <a:t>》</a:t>
            </a:r>
            <a:r>
              <a:rPr lang="zh-CN" altLang="en-US" sz="4000" b="1" dirty="0" smtClean="0"/>
              <a:t>的主要内容</a:t>
            </a:r>
            <a:endParaRPr lang="zh-CN" altLang="en-US" sz="4000" dirty="0"/>
          </a:p>
        </p:txBody>
      </p:sp>
      <p:sp>
        <p:nvSpPr>
          <p:cNvPr id="15" name="同心圆 14"/>
          <p:cNvSpPr/>
          <p:nvPr/>
        </p:nvSpPr>
        <p:spPr>
          <a:xfrm>
            <a:off x="-1793155" y="-1598266"/>
            <a:ext cx="3748963" cy="3748963"/>
          </a:xfrm>
          <a:prstGeom prst="donut">
            <a:avLst/>
          </a:prstGeom>
          <a:gradFill>
            <a:gsLst>
              <a:gs pos="0">
                <a:srgbClr val="F87038"/>
              </a:gs>
              <a:gs pos="38000">
                <a:srgbClr val="F35C49"/>
              </a:gs>
              <a:gs pos="18000">
                <a:srgbClr val="FD6743"/>
              </a:gs>
              <a:gs pos="56000">
                <a:srgbClr val="EE5058"/>
              </a:gs>
              <a:gs pos="95413">
                <a:srgbClr val="D72171"/>
              </a:gs>
              <a:gs pos="66000">
                <a:srgbClr val="E6486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同心圆 15"/>
          <p:cNvSpPr/>
          <p:nvPr/>
        </p:nvSpPr>
        <p:spPr>
          <a:xfrm>
            <a:off x="10317518" y="4983518"/>
            <a:ext cx="3748963" cy="3748963"/>
          </a:xfrm>
          <a:prstGeom prst="donut">
            <a:avLst/>
          </a:pr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 w="12700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6382120" y="2692975"/>
            <a:ext cx="4743080" cy="2153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400" b="1" dirty="0" smtClean="0"/>
              <a:t>第一章为总则，共</a:t>
            </a:r>
            <a:r>
              <a:rPr lang="en-US" sz="2400" b="1" dirty="0" smtClean="0"/>
              <a:t>9</a:t>
            </a:r>
            <a:r>
              <a:rPr lang="zh-CN" altLang="en-US" sz="2400" b="1" dirty="0" smtClean="0"/>
              <a:t>条。</a:t>
            </a:r>
            <a:r>
              <a:rPr lang="zh-CN" altLang="en-US" sz="2400" b="1" dirty="0" smtClean="0">
                <a:sym typeface="+mn-ea"/>
              </a:rPr>
              <a:t>主要内容为制定管理办法的目的依据、定义范围、投资范围、基本原则、安排方式、政府投资项目、在线平台、审查内容、职责分工等。</a:t>
            </a:r>
            <a:endParaRPr lang="zh-CN" altLang="en-US" sz="2400" b="1" dirty="0" smtClean="0"/>
          </a:p>
          <a:p>
            <a:pPr lvl="0"/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 rot="5400000" flipH="1">
            <a:off x="2526437" y="1411276"/>
            <a:ext cx="2368934" cy="2684198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blipFill dpi="0" rotWithShape="0">
            <a:blip r:embed="rId1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5"/>
          <p:cNvSpPr/>
          <p:nvPr/>
        </p:nvSpPr>
        <p:spPr bwMode="auto">
          <a:xfrm rot="8996300" flipH="1">
            <a:off x="3389458" y="3744826"/>
            <a:ext cx="1414236" cy="1602444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solidFill>
            <a:schemeClr val="bg1"/>
          </a:solidFill>
          <a:ln w="38100">
            <a:gradFill>
              <a:gsLst>
                <a:gs pos="0">
                  <a:srgbClr val="FA6C3D"/>
                </a:gs>
                <a:gs pos="36000">
                  <a:srgbClr val="F86246"/>
                </a:gs>
                <a:gs pos="68000">
                  <a:srgbClr val="E84A62"/>
                </a:gs>
                <a:gs pos="100000">
                  <a:srgbClr val="D9276F"/>
                </a:gs>
              </a:gsLst>
              <a:lin ang="5400000" scaled="1"/>
            </a:gra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5"/>
          <p:cNvSpPr/>
          <p:nvPr/>
        </p:nvSpPr>
        <p:spPr bwMode="auto">
          <a:xfrm rot="8996300" flipH="1">
            <a:off x="1763913" y="2311548"/>
            <a:ext cx="1021051" cy="1156934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gradFill>
            <a:gsLst>
              <a:gs pos="0">
                <a:srgbClr val="F87038"/>
              </a:gs>
              <a:gs pos="38000">
                <a:srgbClr val="F35C49"/>
              </a:gs>
              <a:gs pos="18000">
                <a:srgbClr val="FD6743"/>
              </a:gs>
              <a:gs pos="56000">
                <a:srgbClr val="EE5058"/>
              </a:gs>
              <a:gs pos="95413">
                <a:srgbClr val="D72171"/>
              </a:gs>
              <a:gs pos="66000">
                <a:srgbClr val="E64866"/>
              </a:gs>
            </a:gsLst>
            <a:lin ang="0" scaled="1"/>
          </a:gradFill>
          <a:ln w="38100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5"/>
          <p:cNvSpPr/>
          <p:nvPr/>
        </p:nvSpPr>
        <p:spPr bwMode="auto">
          <a:xfrm rot="5400000" flipH="1">
            <a:off x="1850911" y="4006822"/>
            <a:ext cx="1588390" cy="1799776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5"/>
          <p:cNvSpPr/>
          <p:nvPr/>
        </p:nvSpPr>
        <p:spPr bwMode="auto">
          <a:xfrm rot="8996300" flipH="1">
            <a:off x="4439879" y="1157095"/>
            <a:ext cx="1332715" cy="1510075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 w="38100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011735" y="1756301"/>
            <a:ext cx="481574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b="1" dirty="0" smtClean="0"/>
              <a:t>《</a:t>
            </a:r>
            <a:r>
              <a:rPr lang="zh-CN" altLang="en-US" sz="4000" b="1" dirty="0" smtClean="0"/>
              <a:t>办法</a:t>
            </a:r>
            <a:r>
              <a:rPr lang="en-US" altLang="zh-CN" sz="4000" b="1" dirty="0" smtClean="0"/>
              <a:t>》</a:t>
            </a:r>
            <a:r>
              <a:rPr lang="zh-CN" altLang="en-US" sz="4000" b="1" dirty="0" smtClean="0"/>
              <a:t>的主要内容</a:t>
            </a:r>
            <a:endParaRPr lang="zh-CN" altLang="en-US" sz="4000" dirty="0"/>
          </a:p>
        </p:txBody>
      </p:sp>
      <p:sp>
        <p:nvSpPr>
          <p:cNvPr id="15" name="同心圆 14"/>
          <p:cNvSpPr/>
          <p:nvPr/>
        </p:nvSpPr>
        <p:spPr>
          <a:xfrm>
            <a:off x="-1793155" y="-1598266"/>
            <a:ext cx="3748963" cy="3748963"/>
          </a:xfrm>
          <a:prstGeom prst="donut">
            <a:avLst/>
          </a:prstGeom>
          <a:gradFill>
            <a:gsLst>
              <a:gs pos="0">
                <a:srgbClr val="F87038"/>
              </a:gs>
              <a:gs pos="38000">
                <a:srgbClr val="F35C49"/>
              </a:gs>
              <a:gs pos="18000">
                <a:srgbClr val="FD6743"/>
              </a:gs>
              <a:gs pos="56000">
                <a:srgbClr val="EE5058"/>
              </a:gs>
              <a:gs pos="95413">
                <a:srgbClr val="D72171"/>
              </a:gs>
              <a:gs pos="66000">
                <a:srgbClr val="E6486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同心圆 15"/>
          <p:cNvSpPr/>
          <p:nvPr/>
        </p:nvSpPr>
        <p:spPr>
          <a:xfrm>
            <a:off x="10317518" y="4983518"/>
            <a:ext cx="3748963" cy="3748963"/>
          </a:xfrm>
          <a:prstGeom prst="donut">
            <a:avLst/>
          </a:pr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 w="12700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6382120" y="2692975"/>
            <a:ext cx="47430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400" b="1" dirty="0" smtClean="0"/>
              <a:t>第二章为计划管理，共</a:t>
            </a:r>
            <a:r>
              <a:rPr lang="en-US" sz="2400" b="1" dirty="0" smtClean="0"/>
              <a:t>7</a:t>
            </a:r>
            <a:r>
              <a:rPr lang="zh-CN" altLang="en-US" sz="2400" b="1" dirty="0" smtClean="0"/>
              <a:t>条。主要内容为与规划关系、管理要求、编制程序、计划内容、项目要求、计划调整、前期费用等。</a:t>
            </a:r>
            <a:endParaRPr lang="zh-CN" altLang="en-US" sz="2400" b="1" dirty="0" smtClean="0"/>
          </a:p>
          <a:p>
            <a:pPr lvl="0"/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 rot="5400000" flipH="1">
            <a:off x="2526437" y="1411276"/>
            <a:ext cx="2368934" cy="2684198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blipFill dpi="0" rotWithShape="0">
            <a:blip r:embed="rId1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5"/>
          <p:cNvSpPr/>
          <p:nvPr/>
        </p:nvSpPr>
        <p:spPr bwMode="auto">
          <a:xfrm rot="8996300" flipH="1">
            <a:off x="3389458" y="3744826"/>
            <a:ext cx="1414236" cy="1602444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solidFill>
            <a:schemeClr val="bg1"/>
          </a:solidFill>
          <a:ln w="38100">
            <a:gradFill>
              <a:gsLst>
                <a:gs pos="0">
                  <a:srgbClr val="FA6C3D"/>
                </a:gs>
                <a:gs pos="36000">
                  <a:srgbClr val="F86246"/>
                </a:gs>
                <a:gs pos="68000">
                  <a:srgbClr val="E84A62"/>
                </a:gs>
                <a:gs pos="100000">
                  <a:srgbClr val="D9276F"/>
                </a:gs>
              </a:gsLst>
              <a:lin ang="5400000" scaled="1"/>
            </a:gra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5"/>
          <p:cNvSpPr/>
          <p:nvPr/>
        </p:nvSpPr>
        <p:spPr bwMode="auto">
          <a:xfrm rot="8996300" flipH="1">
            <a:off x="1763913" y="2311548"/>
            <a:ext cx="1021051" cy="1156934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gradFill>
            <a:gsLst>
              <a:gs pos="0">
                <a:srgbClr val="F87038"/>
              </a:gs>
              <a:gs pos="38000">
                <a:srgbClr val="F35C49"/>
              </a:gs>
              <a:gs pos="18000">
                <a:srgbClr val="FD6743"/>
              </a:gs>
              <a:gs pos="56000">
                <a:srgbClr val="EE5058"/>
              </a:gs>
              <a:gs pos="95413">
                <a:srgbClr val="D72171"/>
              </a:gs>
              <a:gs pos="66000">
                <a:srgbClr val="E64866"/>
              </a:gs>
            </a:gsLst>
            <a:lin ang="0" scaled="1"/>
          </a:gradFill>
          <a:ln w="38100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5"/>
          <p:cNvSpPr/>
          <p:nvPr/>
        </p:nvSpPr>
        <p:spPr bwMode="auto">
          <a:xfrm rot="5400000" flipH="1">
            <a:off x="1850911" y="4006822"/>
            <a:ext cx="1588390" cy="1799776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5"/>
          <p:cNvSpPr/>
          <p:nvPr/>
        </p:nvSpPr>
        <p:spPr bwMode="auto">
          <a:xfrm rot="8996300" flipH="1">
            <a:off x="4439879" y="1157095"/>
            <a:ext cx="1332715" cy="1510075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 w="38100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011735" y="1756301"/>
            <a:ext cx="481574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b="1" dirty="0" smtClean="0"/>
              <a:t>《</a:t>
            </a:r>
            <a:r>
              <a:rPr lang="zh-CN" altLang="en-US" sz="4000" b="1" dirty="0" smtClean="0"/>
              <a:t>办法</a:t>
            </a:r>
            <a:r>
              <a:rPr lang="en-US" altLang="zh-CN" sz="4000" b="1" dirty="0" smtClean="0"/>
              <a:t>》</a:t>
            </a:r>
            <a:r>
              <a:rPr lang="zh-CN" altLang="en-US" sz="4000" b="1" dirty="0" smtClean="0"/>
              <a:t>的主要内容</a:t>
            </a:r>
            <a:endParaRPr lang="zh-CN" altLang="en-US" sz="4000" dirty="0"/>
          </a:p>
        </p:txBody>
      </p:sp>
      <p:sp>
        <p:nvSpPr>
          <p:cNvPr id="15" name="同心圆 14"/>
          <p:cNvSpPr/>
          <p:nvPr/>
        </p:nvSpPr>
        <p:spPr>
          <a:xfrm>
            <a:off x="-1793155" y="-1598266"/>
            <a:ext cx="3748963" cy="3748963"/>
          </a:xfrm>
          <a:prstGeom prst="donut">
            <a:avLst/>
          </a:prstGeom>
          <a:gradFill>
            <a:gsLst>
              <a:gs pos="0">
                <a:srgbClr val="F87038"/>
              </a:gs>
              <a:gs pos="38000">
                <a:srgbClr val="F35C49"/>
              </a:gs>
              <a:gs pos="18000">
                <a:srgbClr val="FD6743"/>
              </a:gs>
              <a:gs pos="56000">
                <a:srgbClr val="EE5058"/>
              </a:gs>
              <a:gs pos="95413">
                <a:srgbClr val="D72171"/>
              </a:gs>
              <a:gs pos="66000">
                <a:srgbClr val="E6486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同心圆 15"/>
          <p:cNvSpPr/>
          <p:nvPr/>
        </p:nvSpPr>
        <p:spPr>
          <a:xfrm>
            <a:off x="10317518" y="4983518"/>
            <a:ext cx="3748963" cy="3748963"/>
          </a:xfrm>
          <a:prstGeom prst="donut">
            <a:avLst/>
          </a:pr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 w="12700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6382120" y="2692975"/>
            <a:ext cx="4743080" cy="2891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400" b="1" dirty="0" smtClean="0"/>
              <a:t>第三至八章为项目建议书、可行性研究报告审批，概算、预算、结算、决算管理的规定，共</a:t>
            </a:r>
            <a:r>
              <a:rPr lang="en-US" sz="2400" b="1" dirty="0" smtClean="0"/>
              <a:t>37</a:t>
            </a:r>
            <a:r>
              <a:rPr lang="zh-CN" altLang="en-US" sz="2400" b="1" dirty="0" smtClean="0"/>
              <a:t>条。主要内容为项目建议书、可行性研究报告、概算、预算、结算、决算管理等各阶段管理程序、要求、权限等。</a:t>
            </a:r>
            <a:endParaRPr lang="zh-CN" altLang="en-US" sz="2400" b="1" dirty="0" smtClean="0"/>
          </a:p>
          <a:p>
            <a:pPr lvl="0"/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 rot="5400000" flipH="1">
            <a:off x="2526437" y="1411276"/>
            <a:ext cx="2368934" cy="2684198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blipFill dpi="0" rotWithShape="0">
            <a:blip r:embed="rId1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5"/>
          <p:cNvSpPr/>
          <p:nvPr/>
        </p:nvSpPr>
        <p:spPr bwMode="auto">
          <a:xfrm rot="8996300" flipH="1">
            <a:off x="3389458" y="3744826"/>
            <a:ext cx="1414236" cy="1602444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solidFill>
            <a:schemeClr val="bg1"/>
          </a:solidFill>
          <a:ln w="38100">
            <a:gradFill>
              <a:gsLst>
                <a:gs pos="0">
                  <a:srgbClr val="FA6C3D"/>
                </a:gs>
                <a:gs pos="36000">
                  <a:srgbClr val="F86246"/>
                </a:gs>
                <a:gs pos="68000">
                  <a:srgbClr val="E84A62"/>
                </a:gs>
                <a:gs pos="100000">
                  <a:srgbClr val="D9276F"/>
                </a:gs>
              </a:gsLst>
              <a:lin ang="5400000" scaled="1"/>
            </a:gra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5"/>
          <p:cNvSpPr/>
          <p:nvPr/>
        </p:nvSpPr>
        <p:spPr bwMode="auto">
          <a:xfrm rot="8996300" flipH="1">
            <a:off x="1763913" y="2311548"/>
            <a:ext cx="1021051" cy="1156934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gradFill>
            <a:gsLst>
              <a:gs pos="0">
                <a:srgbClr val="F87038"/>
              </a:gs>
              <a:gs pos="38000">
                <a:srgbClr val="F35C49"/>
              </a:gs>
              <a:gs pos="18000">
                <a:srgbClr val="FD6743"/>
              </a:gs>
              <a:gs pos="56000">
                <a:srgbClr val="EE5058"/>
              </a:gs>
              <a:gs pos="95413">
                <a:srgbClr val="D72171"/>
              </a:gs>
              <a:gs pos="66000">
                <a:srgbClr val="E64866"/>
              </a:gs>
            </a:gsLst>
            <a:lin ang="0" scaled="1"/>
          </a:gradFill>
          <a:ln w="38100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5"/>
          <p:cNvSpPr/>
          <p:nvPr/>
        </p:nvSpPr>
        <p:spPr bwMode="auto">
          <a:xfrm rot="5400000" flipH="1">
            <a:off x="1850911" y="4006822"/>
            <a:ext cx="1588390" cy="1799776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5"/>
          <p:cNvSpPr/>
          <p:nvPr/>
        </p:nvSpPr>
        <p:spPr bwMode="auto">
          <a:xfrm rot="8996300" flipH="1">
            <a:off x="4439879" y="1157095"/>
            <a:ext cx="1332715" cy="1510075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 w="38100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011735" y="1756301"/>
            <a:ext cx="481574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b="1" dirty="0" smtClean="0"/>
              <a:t>《</a:t>
            </a:r>
            <a:r>
              <a:rPr lang="zh-CN" altLang="en-US" sz="4000" b="1" dirty="0" smtClean="0"/>
              <a:t>办法</a:t>
            </a:r>
            <a:r>
              <a:rPr lang="en-US" altLang="zh-CN" sz="4000" b="1" dirty="0" smtClean="0"/>
              <a:t>》</a:t>
            </a:r>
            <a:r>
              <a:rPr lang="zh-CN" altLang="en-US" sz="4000" b="1" dirty="0" smtClean="0"/>
              <a:t>的主要内容</a:t>
            </a:r>
            <a:endParaRPr lang="zh-CN" altLang="en-US" sz="4000" dirty="0"/>
          </a:p>
        </p:txBody>
      </p:sp>
      <p:sp>
        <p:nvSpPr>
          <p:cNvPr id="15" name="同心圆 14"/>
          <p:cNvSpPr/>
          <p:nvPr/>
        </p:nvSpPr>
        <p:spPr>
          <a:xfrm>
            <a:off x="-1793155" y="-1598266"/>
            <a:ext cx="3748963" cy="3748963"/>
          </a:xfrm>
          <a:prstGeom prst="donut">
            <a:avLst/>
          </a:prstGeom>
          <a:gradFill>
            <a:gsLst>
              <a:gs pos="0">
                <a:srgbClr val="F87038"/>
              </a:gs>
              <a:gs pos="38000">
                <a:srgbClr val="F35C49"/>
              </a:gs>
              <a:gs pos="18000">
                <a:srgbClr val="FD6743"/>
              </a:gs>
              <a:gs pos="56000">
                <a:srgbClr val="EE5058"/>
              </a:gs>
              <a:gs pos="95413">
                <a:srgbClr val="D72171"/>
              </a:gs>
              <a:gs pos="66000">
                <a:srgbClr val="E6486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同心圆 15"/>
          <p:cNvSpPr/>
          <p:nvPr/>
        </p:nvSpPr>
        <p:spPr>
          <a:xfrm>
            <a:off x="10317518" y="4983518"/>
            <a:ext cx="3748963" cy="3748963"/>
          </a:xfrm>
          <a:prstGeom prst="donut">
            <a:avLst/>
          </a:pr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 w="12700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6382120" y="2692975"/>
            <a:ext cx="4743080" cy="1414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400" b="1" dirty="0" smtClean="0"/>
              <a:t>第九章为资金管理，共</a:t>
            </a:r>
            <a:r>
              <a:rPr lang="en-US" sz="2400" b="1" dirty="0" smtClean="0"/>
              <a:t>5</a:t>
            </a:r>
            <a:r>
              <a:rPr lang="zh-CN" altLang="en-US" sz="2400" b="1" dirty="0" smtClean="0"/>
              <a:t>条。主要内容为资金落实、财务管理基础工作等要求及管理。</a:t>
            </a:r>
            <a:endParaRPr lang="zh-CN" altLang="en-US" sz="2400" b="1" dirty="0" smtClean="0"/>
          </a:p>
          <a:p>
            <a:pPr lvl="0"/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 rot="5400000" flipH="1">
            <a:off x="2526437" y="1411276"/>
            <a:ext cx="2368934" cy="2684198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blipFill dpi="0" rotWithShape="0">
            <a:blip r:embed="rId1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5"/>
          <p:cNvSpPr/>
          <p:nvPr/>
        </p:nvSpPr>
        <p:spPr bwMode="auto">
          <a:xfrm rot="8996300" flipH="1">
            <a:off x="3389458" y="3744826"/>
            <a:ext cx="1414236" cy="1602444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solidFill>
            <a:schemeClr val="bg1"/>
          </a:solidFill>
          <a:ln w="38100">
            <a:gradFill>
              <a:gsLst>
                <a:gs pos="0">
                  <a:srgbClr val="FA6C3D"/>
                </a:gs>
                <a:gs pos="36000">
                  <a:srgbClr val="F86246"/>
                </a:gs>
                <a:gs pos="68000">
                  <a:srgbClr val="E84A62"/>
                </a:gs>
                <a:gs pos="100000">
                  <a:srgbClr val="D9276F"/>
                </a:gs>
              </a:gsLst>
              <a:lin ang="5400000" scaled="1"/>
            </a:gra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5"/>
          <p:cNvSpPr/>
          <p:nvPr/>
        </p:nvSpPr>
        <p:spPr bwMode="auto">
          <a:xfrm rot="8996300" flipH="1">
            <a:off x="1763913" y="2311548"/>
            <a:ext cx="1021051" cy="1156934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gradFill>
            <a:gsLst>
              <a:gs pos="0">
                <a:srgbClr val="F87038"/>
              </a:gs>
              <a:gs pos="38000">
                <a:srgbClr val="F35C49"/>
              </a:gs>
              <a:gs pos="18000">
                <a:srgbClr val="FD6743"/>
              </a:gs>
              <a:gs pos="56000">
                <a:srgbClr val="EE5058"/>
              </a:gs>
              <a:gs pos="95413">
                <a:srgbClr val="D72171"/>
              </a:gs>
              <a:gs pos="66000">
                <a:srgbClr val="E64866"/>
              </a:gs>
            </a:gsLst>
            <a:lin ang="0" scaled="1"/>
          </a:gradFill>
          <a:ln w="38100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5"/>
          <p:cNvSpPr/>
          <p:nvPr/>
        </p:nvSpPr>
        <p:spPr bwMode="auto">
          <a:xfrm rot="5400000" flipH="1">
            <a:off x="1850911" y="4006822"/>
            <a:ext cx="1588390" cy="1799776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5"/>
          <p:cNvSpPr/>
          <p:nvPr/>
        </p:nvSpPr>
        <p:spPr bwMode="auto">
          <a:xfrm rot="8996300" flipH="1">
            <a:off x="4439879" y="1157095"/>
            <a:ext cx="1332715" cy="1510075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 w="38100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011735" y="1756301"/>
            <a:ext cx="481574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b="1" dirty="0" smtClean="0"/>
              <a:t>《</a:t>
            </a:r>
            <a:r>
              <a:rPr lang="zh-CN" altLang="en-US" sz="4000" b="1" dirty="0" smtClean="0"/>
              <a:t>办法</a:t>
            </a:r>
            <a:r>
              <a:rPr lang="en-US" altLang="zh-CN" sz="4000" b="1" dirty="0" smtClean="0"/>
              <a:t>》</a:t>
            </a:r>
            <a:r>
              <a:rPr lang="zh-CN" altLang="en-US" sz="4000" b="1" dirty="0" smtClean="0"/>
              <a:t>的主要内容</a:t>
            </a:r>
            <a:endParaRPr lang="zh-CN" altLang="en-US" sz="4000" dirty="0"/>
          </a:p>
        </p:txBody>
      </p:sp>
      <p:sp>
        <p:nvSpPr>
          <p:cNvPr id="15" name="同心圆 14"/>
          <p:cNvSpPr/>
          <p:nvPr/>
        </p:nvSpPr>
        <p:spPr>
          <a:xfrm>
            <a:off x="-1793155" y="-1598266"/>
            <a:ext cx="3748963" cy="3748963"/>
          </a:xfrm>
          <a:prstGeom prst="donut">
            <a:avLst/>
          </a:prstGeom>
          <a:gradFill>
            <a:gsLst>
              <a:gs pos="0">
                <a:srgbClr val="F87038"/>
              </a:gs>
              <a:gs pos="38000">
                <a:srgbClr val="F35C49"/>
              </a:gs>
              <a:gs pos="18000">
                <a:srgbClr val="FD6743"/>
              </a:gs>
              <a:gs pos="56000">
                <a:srgbClr val="EE5058"/>
              </a:gs>
              <a:gs pos="95413">
                <a:srgbClr val="D72171"/>
              </a:gs>
              <a:gs pos="66000">
                <a:srgbClr val="E6486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同心圆 15"/>
          <p:cNvSpPr/>
          <p:nvPr/>
        </p:nvSpPr>
        <p:spPr>
          <a:xfrm>
            <a:off x="10317518" y="4983518"/>
            <a:ext cx="3748963" cy="3748963"/>
          </a:xfrm>
          <a:prstGeom prst="donut">
            <a:avLst/>
          </a:pr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 w="12700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6382120" y="2692975"/>
            <a:ext cx="474308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400" b="1" dirty="0" smtClean="0"/>
              <a:t>第十章为建设管理，共</a:t>
            </a:r>
            <a:r>
              <a:rPr lang="en-US" sz="2400" b="1" dirty="0" smtClean="0"/>
              <a:t>8</a:t>
            </a:r>
            <a:r>
              <a:rPr lang="zh-CN" altLang="en-US" sz="2400" b="1" dirty="0" smtClean="0"/>
              <a:t>条。主要内容为责任制度、招标采购、开工管理、合同管理、施工管理、工程变更、项目移交、项目后评价和财政支出绩效评价等。</a:t>
            </a:r>
            <a:endParaRPr lang="zh-CN" altLang="en-US" sz="2400" b="1" dirty="0" smtClean="0"/>
          </a:p>
          <a:p>
            <a:pPr lvl="0"/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 rot="5400000" flipH="1">
            <a:off x="2526437" y="1411276"/>
            <a:ext cx="2368934" cy="2684198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blipFill dpi="0" rotWithShape="0">
            <a:blip r:embed="rId1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5"/>
          <p:cNvSpPr/>
          <p:nvPr/>
        </p:nvSpPr>
        <p:spPr bwMode="auto">
          <a:xfrm rot="8996300" flipH="1">
            <a:off x="3389458" y="3744826"/>
            <a:ext cx="1414236" cy="1602444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solidFill>
            <a:schemeClr val="bg1"/>
          </a:solidFill>
          <a:ln w="38100">
            <a:gradFill>
              <a:gsLst>
                <a:gs pos="0">
                  <a:srgbClr val="FA6C3D"/>
                </a:gs>
                <a:gs pos="36000">
                  <a:srgbClr val="F86246"/>
                </a:gs>
                <a:gs pos="68000">
                  <a:srgbClr val="E84A62"/>
                </a:gs>
                <a:gs pos="100000">
                  <a:srgbClr val="D9276F"/>
                </a:gs>
              </a:gsLst>
              <a:lin ang="5400000" scaled="1"/>
            </a:gra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5"/>
          <p:cNvSpPr/>
          <p:nvPr/>
        </p:nvSpPr>
        <p:spPr bwMode="auto">
          <a:xfrm rot="8996300" flipH="1">
            <a:off x="1763913" y="2311548"/>
            <a:ext cx="1021051" cy="1156934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gradFill>
            <a:gsLst>
              <a:gs pos="0">
                <a:srgbClr val="F87038"/>
              </a:gs>
              <a:gs pos="38000">
                <a:srgbClr val="F35C49"/>
              </a:gs>
              <a:gs pos="18000">
                <a:srgbClr val="FD6743"/>
              </a:gs>
              <a:gs pos="56000">
                <a:srgbClr val="EE5058"/>
              </a:gs>
              <a:gs pos="95413">
                <a:srgbClr val="D72171"/>
              </a:gs>
              <a:gs pos="66000">
                <a:srgbClr val="E64866"/>
              </a:gs>
            </a:gsLst>
            <a:lin ang="0" scaled="1"/>
          </a:gradFill>
          <a:ln w="38100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5"/>
          <p:cNvSpPr/>
          <p:nvPr/>
        </p:nvSpPr>
        <p:spPr bwMode="auto">
          <a:xfrm rot="5400000" flipH="1">
            <a:off x="1850911" y="4006822"/>
            <a:ext cx="1588390" cy="1799776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5"/>
          <p:cNvSpPr/>
          <p:nvPr/>
        </p:nvSpPr>
        <p:spPr bwMode="auto">
          <a:xfrm rot="8996300" flipH="1">
            <a:off x="4439879" y="1157095"/>
            <a:ext cx="1332715" cy="1510075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 w="38100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011735" y="1756301"/>
            <a:ext cx="481574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b="1" dirty="0" smtClean="0"/>
              <a:t>《</a:t>
            </a:r>
            <a:r>
              <a:rPr lang="zh-CN" altLang="en-US" sz="4000" b="1" dirty="0" smtClean="0"/>
              <a:t>办法</a:t>
            </a:r>
            <a:r>
              <a:rPr lang="en-US" altLang="zh-CN" sz="4000" b="1" dirty="0" smtClean="0"/>
              <a:t>》</a:t>
            </a:r>
            <a:r>
              <a:rPr lang="zh-CN" altLang="en-US" sz="4000" b="1" dirty="0" smtClean="0"/>
              <a:t>的主要内容</a:t>
            </a:r>
            <a:endParaRPr lang="zh-CN" altLang="en-US" sz="4000" dirty="0"/>
          </a:p>
        </p:txBody>
      </p:sp>
      <p:sp>
        <p:nvSpPr>
          <p:cNvPr id="15" name="同心圆 14"/>
          <p:cNvSpPr/>
          <p:nvPr/>
        </p:nvSpPr>
        <p:spPr>
          <a:xfrm>
            <a:off x="-1793155" y="-1598266"/>
            <a:ext cx="3748963" cy="3748963"/>
          </a:xfrm>
          <a:prstGeom prst="donut">
            <a:avLst/>
          </a:prstGeom>
          <a:gradFill>
            <a:gsLst>
              <a:gs pos="0">
                <a:srgbClr val="F87038"/>
              </a:gs>
              <a:gs pos="38000">
                <a:srgbClr val="F35C49"/>
              </a:gs>
              <a:gs pos="18000">
                <a:srgbClr val="FD6743"/>
              </a:gs>
              <a:gs pos="56000">
                <a:srgbClr val="EE5058"/>
              </a:gs>
              <a:gs pos="95413">
                <a:srgbClr val="D72171"/>
              </a:gs>
              <a:gs pos="66000">
                <a:srgbClr val="E6486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同心圆 15"/>
          <p:cNvSpPr/>
          <p:nvPr/>
        </p:nvSpPr>
        <p:spPr>
          <a:xfrm>
            <a:off x="10317518" y="4983518"/>
            <a:ext cx="3748963" cy="3748963"/>
          </a:xfrm>
          <a:prstGeom prst="donut">
            <a:avLst/>
          </a:pr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 w="12700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6382120" y="2692975"/>
            <a:ext cx="47430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400" b="1" dirty="0" smtClean="0"/>
              <a:t>第十一章为监督管理，共</a:t>
            </a:r>
            <a:r>
              <a:rPr lang="en-US" sz="2400" b="1" dirty="0" smtClean="0"/>
              <a:t>5</a:t>
            </a:r>
            <a:r>
              <a:rPr lang="zh-CN" altLang="en-US" sz="2400" b="1" dirty="0" smtClean="0"/>
              <a:t>条。主要内容为监督检查、信息共享、档案管理、信息公开、其他要求等。</a:t>
            </a:r>
            <a:endParaRPr lang="zh-CN" altLang="en-US" sz="2400" b="1" dirty="0" smtClean="0"/>
          </a:p>
          <a:p>
            <a:pPr lvl="0"/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p="http://schemas.openxmlformats.org/presentationml/2006/main">
  <p:tag name="ISPRING_PRESENTATION_TITLE" val="简约大气渐变色经营分析工作思路工作汇报.pptx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1904</Words>
  <Application>WPS 演示</Application>
  <PresentationFormat>自定义</PresentationFormat>
  <Paragraphs>79</Paragraphs>
  <Slides>16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Times New Roman</vt:lpstr>
      <vt:lpstr>仿宋_GB2312</vt:lpstr>
      <vt:lpstr>方正书宋_GBK</vt:lpstr>
      <vt:lpstr>Century Gothic</vt:lpstr>
      <vt:lpstr>时尚中黑简体</vt:lpstr>
      <vt:lpstr>Calibri</vt:lpstr>
      <vt:lpstr>宋体</vt:lpstr>
      <vt:lpstr>Arial Unicode MS</vt:lpstr>
      <vt:lpstr>Calibri Light</vt:lpstr>
      <vt:lpstr>黑体</vt:lpstr>
      <vt:lpstr>方正仿宋_GBK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简约大气渐变色经营分析工作思路工作汇报.pptx</dc:title>
  <dc:creator/>
  <cp:lastModifiedBy>邓秀怡</cp:lastModifiedBy>
  <cp:revision>6</cp:revision>
  <dcterms:created xsi:type="dcterms:W3CDTF">2025-06-27T02:46:51Z</dcterms:created>
  <dcterms:modified xsi:type="dcterms:W3CDTF">2025-06-27T02:46:51Z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1C3A913FAE15419B8346E05550B1018D_13</vt:lpwstr>
  </property>
  <property fmtid="{D5CDD505-2E9C-101B-9397-08002B2CF9AE}" pid="3" name="KSOProductBuildVer">
    <vt:lpwstr>2052-12.8.2.1118</vt:lpwstr>
  </property>
</Properties>
</file>