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354" r:id="rId2"/>
    <p:sldId id="374" r:id="rId3"/>
    <p:sldId id="376" r:id="rId4"/>
    <p:sldId id="377" r:id="rId5"/>
    <p:sldId id="378" r:id="rId6"/>
    <p:sldId id="297" r:id="rId7"/>
    <p:sldId id="360" r:id="rId8"/>
    <p:sldId id="357" r:id="rId9"/>
    <p:sldId id="281" r:id="rId10"/>
    <p:sldId id="379" r:id="rId11"/>
    <p:sldId id="288" r:id="rId12"/>
    <p:sldId id="283" r:id="rId13"/>
    <p:sldId id="284" r:id="rId14"/>
    <p:sldId id="275" r:id="rId15"/>
    <p:sldId id="326" r:id="rId16"/>
    <p:sldId id="349" r:id="rId17"/>
    <p:sldId id="361" r:id="rId18"/>
    <p:sldId id="286" r:id="rId19"/>
    <p:sldId id="310" r:id="rId20"/>
    <p:sldId id="362" r:id="rId21"/>
    <p:sldId id="363" r:id="rId22"/>
    <p:sldId id="364" r:id="rId23"/>
    <p:sldId id="365" r:id="rId24"/>
    <p:sldId id="367" r:id="rId25"/>
    <p:sldId id="368" r:id="rId26"/>
    <p:sldId id="366" r:id="rId27"/>
    <p:sldId id="369" r:id="rId28"/>
    <p:sldId id="370" r:id="rId29"/>
    <p:sldId id="371" r:id="rId30"/>
    <p:sldId id="321" r:id="rId31"/>
    <p:sldId id="316" r:id="rId32"/>
    <p:sldId id="372" r:id="rId33"/>
    <p:sldId id="325" r:id="rId34"/>
    <p:sldId id="317" r:id="rId35"/>
    <p:sldId id="260" r:id="rId3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92">
          <p15:clr>
            <a:srgbClr val="A4A3A4"/>
          </p15:clr>
        </p15:guide>
        <p15:guide id="2" pos="38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4" clrIdx="0">
    <p:extLst>
      <p:ext uri="{19B8F6BF-5375-455C-9EA6-DF929625EA0E}">
        <p15:presenceInfo xmlns:p15="http://schemas.microsoft.com/office/powerpoint/2012/main" xmlns="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6600"/>
    <a:srgbClr val="00FF99"/>
    <a:srgbClr val="CCFFFF"/>
    <a:srgbClr val="FF9933"/>
    <a:srgbClr val="FF9B05"/>
    <a:srgbClr val="FCE5C4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5" autoAdjust="0"/>
  </p:normalViewPr>
  <p:slideViewPr>
    <p:cSldViewPr snapToGrid="0">
      <p:cViewPr>
        <p:scale>
          <a:sx n="75" d="100"/>
          <a:sy n="75" d="100"/>
        </p:scale>
        <p:origin x="-1914" y="-1218"/>
      </p:cViewPr>
      <p:guideLst>
        <p:guide orient="horz" pos="2092"/>
        <p:guide pos="38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noProof="0" smtClean="0"/>
              <a:t>单击此处编辑母版文本样式</a:t>
            </a:r>
          </a:p>
          <a:p>
            <a:pPr lvl="1"/>
            <a:r>
              <a:rPr lang="zh-CN" altLang="zh-CN" noProof="0" smtClean="0"/>
              <a:t>第二级</a:t>
            </a:r>
          </a:p>
          <a:p>
            <a:pPr lvl="2"/>
            <a:r>
              <a:rPr lang="zh-CN" altLang="zh-CN" noProof="0" smtClean="0"/>
              <a:t>第三级</a:t>
            </a:r>
          </a:p>
          <a:p>
            <a:pPr lvl="3"/>
            <a:r>
              <a:rPr lang="zh-CN" altLang="zh-CN" noProof="0" smtClean="0"/>
              <a:t>第四级</a:t>
            </a:r>
          </a:p>
          <a:p>
            <a:pPr lvl="4"/>
            <a:r>
              <a:rPr lang="zh-CN" altLang="zh-CN" noProof="0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8108C1C4-F39A-4638-9884-00F0B5054949}" type="datetimeFigureOut">
              <a:rPr lang="zh-CN" altLang="en-US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07FCBE8-7FC1-4961-8208-A0279100B0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094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FCBE8-7FC1-4961-8208-A0279100B03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166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pPr>
              <a:defRPr/>
            </a:pPr>
            <a:fld id="{0F2801FC-DD89-4229-984B-55B9EC501ABE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2E3E0F2-A71A-40BF-8B02-DB1A766C5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98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57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874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8634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59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03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39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17DC69-D862-4E39-A7D5-CC7A283B0A86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BB0-0A99-4601-AAF1-F2D56C29CD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53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3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845640-2904-4B84-8E31-AADE10D543ED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695B5-8E3E-4A31-88D6-514A93E062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4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916DE7-B317-4970-A479-3C44E75EBC44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8414C-83E9-4293-AC8C-C89B708FB7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449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49DB7A-E56D-4D0A-B6EA-5AFAEF161A05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77CF-3BC2-47C8-A852-C1CB8DEC0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44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3E1C21-EE55-48E6-8EC2-A577DE9082E2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C0BDB-E2F1-4A23-9569-218F6D2726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69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85D015-6408-49F3-8D48-9353BCA9B8D3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136E5-F6E6-412E-97A6-9AB426EA0C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452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86F0E1-14EB-4895-9A4F-4F6F32BDFB95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DDCC-4046-437B-BE59-B0D17D2041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1E5B7B-E5AB-443D-AB0F-A71F6DC9D465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BB6D2-B2E0-49BE-A71C-9F3C953F98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32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06755-0E1D-48FD-8ABC-3D94EF5742DE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440CD-6B4B-46DB-9643-C124B871F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801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2">
                  <a:lumMod val="75000"/>
                </a:schemeClr>
              </a:gs>
              <a:gs pos="100000">
                <a:schemeClr val="tx2">
                  <a:lumMod val="50000"/>
                </a:schemeClr>
              </a:gs>
            </a:gsLst>
            <a:lin ang="5400000" scaled="0"/>
          </a:gradFill>
          <a:extLst/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196C34-BFDB-499C-B908-F6E93917BBD9}" type="datetimeFigureOut">
              <a:rPr lang="zh-CN" altLang="en-US" smtClean="0"/>
              <a:pPr>
                <a:defRPr/>
              </a:pPr>
              <a:t>2021/3/21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ED57E-1F92-4DF3-ADC7-AD5C563560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793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microsoft.com/office/2007/relationships/hdphoto" Target="../media/hdphoto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1.png"/><Relationship Id="rId5" Type="http://schemas.openxmlformats.org/officeDocument/2006/relationships/image" Target="../media/image7.png"/><Relationship Id="rId10" Type="http://schemas.openxmlformats.org/officeDocument/2006/relationships/image" Target="../media/image24.jpeg"/><Relationship Id="rId4" Type="http://schemas.openxmlformats.org/officeDocument/2006/relationships/image" Target="../media/image6.pn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29.jpeg"/><Relationship Id="rId4" Type="http://schemas.openxmlformats.org/officeDocument/2006/relationships/image" Target="../media/image5.png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8.png"/><Relationship Id="rId3" Type="http://schemas.openxmlformats.org/officeDocument/2006/relationships/image" Target="../media/image50.jpeg"/><Relationship Id="rId7" Type="http://schemas.openxmlformats.org/officeDocument/2006/relationships/image" Target="../media/image53.png"/><Relationship Id="rId12" Type="http://schemas.openxmlformats.org/officeDocument/2006/relationships/image" Target="../media/image3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5.png"/><Relationship Id="rId5" Type="http://schemas.openxmlformats.org/officeDocument/2006/relationships/image" Target="../media/image52.png"/><Relationship Id="rId10" Type="http://schemas.openxmlformats.org/officeDocument/2006/relationships/image" Target="../media/image9.png"/><Relationship Id="rId4" Type="http://schemas.openxmlformats.org/officeDocument/2006/relationships/image" Target="../media/image51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7.jpg"/><Relationship Id="rId4" Type="http://schemas.openxmlformats.org/officeDocument/2006/relationships/image" Target="../media/image7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节水\节水相关图片\tim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85" y="1840992"/>
            <a:ext cx="909110" cy="91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904320" y="1840992"/>
            <a:ext cx="63615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“节水进校园”主题活动</a:t>
            </a:r>
            <a:endParaRPr lang="zh-CN" alt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2360473" y="4542582"/>
            <a:ext cx="7718561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238"/>
              </a:spcBef>
            </a:pPr>
            <a:r>
              <a:rPr lang="zh-CN" alt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江</a:t>
            </a: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海区农业农村和水利局</a:t>
            </a:r>
            <a:endParaRPr lang="zh-CN" alt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spcBef>
                <a:spcPts val="238"/>
              </a:spcBef>
            </a:pPr>
            <a:r>
              <a:rPr lang="zh-CN" alt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江海区</a:t>
            </a: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教育局</a:t>
            </a:r>
            <a:endParaRPr lang="zh-CN" alt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spcBef>
                <a:spcPts val="238"/>
              </a:spcBef>
            </a:pP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江</a:t>
            </a:r>
            <a:r>
              <a:rPr lang="zh-CN" alt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门市科禹水利规划设计咨询</a:t>
            </a: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有限公司</a:t>
            </a:r>
            <a:endParaRPr lang="en-US" altLang="zh-CN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spcBef>
                <a:spcPts val="238"/>
              </a:spcBef>
            </a:pPr>
            <a:r>
              <a:rPr lang="en-US" altLang="zh-CN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23</a:t>
            </a:r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1634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矩形 1"/>
          <p:cNvSpPr>
            <a:spLocks noChangeArrowheads="1"/>
          </p:cNvSpPr>
          <p:nvPr/>
        </p:nvSpPr>
        <p:spPr bwMode="auto">
          <a:xfrm>
            <a:off x="138113" y="785813"/>
            <a:ext cx="22129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生活中我们该怎样节水？</a:t>
            </a:r>
          </a:p>
        </p:txBody>
      </p:sp>
      <p:pic>
        <p:nvPicPr>
          <p:cNvPr id="9" name="Picture 4" descr="一水多用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754" y="3201988"/>
            <a:ext cx="23749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节水用具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431" y="3145632"/>
            <a:ext cx="2736850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6" descr="2011051608280426855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9" y="3201988"/>
            <a:ext cx="2592388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-14271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-26654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23685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9038" y="-8874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-16081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3576" y1="8817" x2="13576" y2="8817"/>
                        <a14:foregroundMark x1="15232" y1="14385" x2="15232" y2="14385"/>
                        <a14:foregroundMark x1="57285" y1="6265" x2="57285" y2="6265"/>
                        <a14:foregroundMark x1="98013" y1="23898" x2="98013" y2="23898"/>
                        <a14:foregroundMark x1="93046" y1="29698" x2="93046" y2="29698"/>
                        <a14:foregroundMark x1="90728" y1="50348" x2="90728" y2="50348"/>
                        <a14:foregroundMark x1="83775" y1="53828" x2="83775" y2="53828"/>
                        <a14:foregroundMark x1="9603" y1="32251" x2="9603" y2="32251"/>
                        <a14:foregroundMark x1="19205" y1="37819" x2="19205" y2="37819"/>
                        <a14:foregroundMark x1="81457" y1="13457" x2="81457" y2="13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0" y="2882928"/>
            <a:ext cx="2730500" cy="389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3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0.85286 1.093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2643" y="546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63515 1.30092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758" y="650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775 1.20463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8750" y="602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1.02487 0.97731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1237" y="4886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111E-6 L 0.69948 1.1710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4974" y="5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5" descr="48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 descr="4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7" descr="未标题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8" descr="989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9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矩形 1"/>
          <p:cNvSpPr>
            <a:spLocks noChangeArrowheads="1"/>
          </p:cNvSpPr>
          <p:nvPr/>
        </p:nvSpPr>
        <p:spPr bwMode="auto">
          <a:xfrm>
            <a:off x="138113" y="976313"/>
            <a:ext cx="22367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刷牙、洗脸时如何节水？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7" name="矩形 2"/>
          <p:cNvSpPr>
            <a:spLocks noChangeArrowheads="1"/>
          </p:cNvSpPr>
          <p:nvPr/>
        </p:nvSpPr>
        <p:spPr bwMode="auto">
          <a:xfrm>
            <a:off x="747713" y="3638550"/>
            <a:ext cx="54641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）洗脸、洗手：控制水龙头开关至中小水量，及时关水，提倡使用面盆洗脸、洗手。</a:t>
            </a: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）刷牙：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杯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接水，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杯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约用水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升。三口之家每日两次，每月可节水近一吨。</a:t>
            </a:r>
          </a:p>
        </p:txBody>
      </p:sp>
      <p:pic>
        <p:nvPicPr>
          <p:cNvPr id="17418" name="Picture 2" descr="https://timgsa.baidu.com/timg?image&amp;quality=80&amp;size=b9999_10000&amp;sec=1571237870421&amp;di=c10b2fca9efef528c42b99d83c35d430&amp;imgtype=0&amp;src=http%3A%2F%2Fs2.sinaimg.cn%2Fmw690%2F005Bv27Rzy76DJWV9wR11%2669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690813"/>
            <a:ext cx="29337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48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 descr="4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 descr="未标题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8" descr="989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9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矩形 1"/>
          <p:cNvSpPr>
            <a:spLocks noChangeArrowheads="1"/>
          </p:cNvSpPr>
          <p:nvPr/>
        </p:nvSpPr>
        <p:spPr bwMode="auto">
          <a:xfrm>
            <a:off x="138113" y="1065213"/>
            <a:ext cx="2659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洗澡时如何节水？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3" name="矩形 2"/>
          <p:cNvSpPr>
            <a:spLocks noChangeArrowheads="1"/>
          </p:cNvSpPr>
          <p:nvPr/>
        </p:nvSpPr>
        <p:spPr bwMode="auto">
          <a:xfrm>
            <a:off x="423863" y="3425825"/>
            <a:ext cx="6096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）学会调节冷热水比例。</a:t>
            </a: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）不要将喷头的水自始至终地开着。</a:t>
            </a: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）尽可能从头到脚淋湿一下，再全身涂肥皂搓洗，最后一次冲洗干净。不要单独洗头、洗上身、洗下身和脚。</a:t>
            </a: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）洗澡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要抓紧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记住时间就是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，真正做到节约用水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94" name="Picture 2" descr="https://timgsa.baidu.com/timg?image&amp;quality=80&amp;size=b9999_10000&amp;sec=1571237805996&amp;di=5a75b0095d8263dbe7e3dab9b141074d&amp;imgtype=0&amp;src=http%3A%2F%2F5b0988e595225.cdn.sohucs.com%2Fq_70%2Cc_zoom%2Cw_640%2Fimages%2F20180728%2F823e4db1f70b425a9e73bb9c629568cf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0" y="2967038"/>
            <a:ext cx="309721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48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4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未标题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989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矩形 1"/>
          <p:cNvSpPr>
            <a:spLocks noChangeArrowheads="1"/>
          </p:cNvSpPr>
          <p:nvPr/>
        </p:nvSpPr>
        <p:spPr bwMode="auto">
          <a:xfrm>
            <a:off x="69850" y="923925"/>
            <a:ext cx="3278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使用厕所时如何节水？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矩形 2"/>
          <p:cNvSpPr>
            <a:spLocks noChangeArrowheads="1"/>
          </p:cNvSpPr>
          <p:nvPr/>
        </p:nvSpPr>
        <p:spPr bwMode="auto">
          <a:xfrm>
            <a:off x="566737" y="3260725"/>
            <a:ext cx="768028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）根据需要用水，水箱按键分为大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小两档，根据需要使用。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）可以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在水箱里竖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放一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只装满水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的可乐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瓶，以减少每一次的冲水量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水箱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出现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漏水问题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及时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处理，而不要让水白白流掉。</a:t>
            </a:r>
          </a:p>
          <a:p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用收集的家庭废水冲厕所，可以一水多用，节约清水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42" name="Picture 2" descr="https://timgsa.baidu.com/timg?image&amp;quality=80&amp;size=b9999_10000&amp;sec=1571237926558&amp;di=975a19cff2eaecb2a924da6693967417&amp;imgtype=0&amp;src=http%3A%2F%2F5b0988e595225.cdn.sohucs.com%2Fimages%2F20190516%2Ff0bc3c523ee8434bb5f1a6ceb18e5ab6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>
            <a:fillRect/>
          </a:stretch>
        </p:blipFill>
        <p:spPr bwMode="auto">
          <a:xfrm>
            <a:off x="8496300" y="2754313"/>
            <a:ext cx="3060700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 descr="48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 descr="4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未标题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989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9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矩形 1"/>
          <p:cNvSpPr>
            <a:spLocks noChangeArrowheads="1"/>
          </p:cNvSpPr>
          <p:nvPr/>
        </p:nvSpPr>
        <p:spPr bwMode="auto">
          <a:xfrm>
            <a:off x="109538" y="762000"/>
            <a:ext cx="26971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家庭中那些水可以一水多用？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9" name="矩形 2"/>
          <p:cNvSpPr>
            <a:spLocks noChangeArrowheads="1"/>
          </p:cNvSpPr>
          <p:nvPr/>
        </p:nvSpPr>
        <p:spPr bwMode="auto">
          <a:xfrm>
            <a:off x="247650" y="3429000"/>
            <a:ext cx="508199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）洗脸水用后可以洗脚，然后冲厕所。</a:t>
            </a: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）家中应预备一个收集废水的桶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用收集的废水来冲洗厕所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洗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米水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、煮过面条的水，用来洗碗筷，去油又节水。</a:t>
            </a:r>
          </a:p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）用养鱼的水浇花，能促进花木生长。</a:t>
            </a:r>
          </a:p>
        </p:txBody>
      </p:sp>
      <p:pic>
        <p:nvPicPr>
          <p:cNvPr id="15370" name="Picture 4" descr="https://timgsa.baidu.com/timg?image&amp;quality=80&amp;size=b9999_10000&amp;sec=1571238044576&amp;di=35766ff9ea58f68d6ca5e876572c12e9&amp;imgtype=0&amp;src=http%3A%2F%2F5b0988e595225.cdn.sohucs.com%2Fimages%2F20190323%2Fbcb5f54a0bef45c1b3929e142d3faef0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843" y="3713457"/>
            <a:ext cx="316230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2" descr="https://timgsa.baidu.com/timg?image&amp;quality=80&amp;size=b9999_10000&amp;sec=1571237621663&amp;di=8c9c41bf98cbb169569a490f47e6dab1&amp;imgtype=0&amp;src=http%3A%2F%2Fimgbdb3.bendibao.com%2Fbjbdb%2F20165%2F16%2F20165162334018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7"/>
          <a:stretch>
            <a:fillRect/>
          </a:stretch>
        </p:blipFill>
        <p:spPr bwMode="auto">
          <a:xfrm>
            <a:off x="5598705" y="2353265"/>
            <a:ext cx="313213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矩形 1"/>
          <p:cNvSpPr>
            <a:spLocks noChangeArrowheads="1"/>
          </p:cNvSpPr>
          <p:nvPr/>
        </p:nvSpPr>
        <p:spPr bwMode="auto">
          <a:xfrm>
            <a:off x="247650" y="3232150"/>
            <a:ext cx="715463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）洗澡时脚底下放一个大盆，这样接的水可以用来冲厕所或拖地。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）有条件时下雨时用盆把雨水接住，用来浇花或冲厕所。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）有条件时用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桶接住空调冷凝水，用来冲厕所或拖地。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）洗米水用来浇花或者冲厕所，一水多用。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）饮用水喝多少倒多少，以免剩下浪费。不用瓶装矿泉水、纯净水等高价水洗手、冲水果、擦东西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矩形 2"/>
          <p:cNvSpPr>
            <a:spLocks noChangeArrowheads="1"/>
          </p:cNvSpPr>
          <p:nvPr/>
        </p:nvSpPr>
        <p:spPr bwMode="auto">
          <a:xfrm>
            <a:off x="103188" y="809625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节水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还有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哪些？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6" name="Picture 2" descr="https://timgsa.baidu.com/timg?image&amp;quality=80&amp;size=b9999_10000&amp;sec=1571237989331&amp;di=f45a4ce3493ae260cae5f36ff3a120d8&amp;imgtype=0&amp;src=http%3A%2F%2Fimage01.71.net%2Fimage01%2F00%2F05%2F57%2F66%2Fca237719-f6da-4bc8-8dc2-3f0d6558ae3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3063875"/>
            <a:ext cx="28575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 descr="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301" y="1316177"/>
            <a:ext cx="33655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未标题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27" y="795691"/>
            <a:ext cx="336035" cy="33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9895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123" y="1828286"/>
            <a:ext cx="341992" cy="34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44" y="246069"/>
            <a:ext cx="296856" cy="29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矩形 1"/>
          <p:cNvSpPr>
            <a:spLocks noChangeArrowheads="1"/>
          </p:cNvSpPr>
          <p:nvPr/>
        </p:nvSpPr>
        <p:spPr bwMode="auto">
          <a:xfrm>
            <a:off x="968375" y="822325"/>
            <a:ext cx="141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倡议书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1" name="矩形 2"/>
          <p:cNvSpPr>
            <a:spLocks noChangeArrowheads="1"/>
          </p:cNvSpPr>
          <p:nvPr/>
        </p:nvSpPr>
        <p:spPr bwMode="auto">
          <a:xfrm>
            <a:off x="2289900" y="3203712"/>
            <a:ext cx="8351974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一、人人做一名节水宣传员，告诉家里所有人要节约用水。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、尽量缩短用水时间，随手关闭水龙头，做到人走水停。</a:t>
            </a:r>
            <a:endParaRPr lang="en-US" altLang="zh-CN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三、衣服要集中洗涤，应尽量减少洗衣的次数；小件、少量的衣服提倡手洗；洗涤剂要适量投放，过量投放将造成水的大量浪费。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四、坚持一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水多用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，如打扫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卫生拖地后留下的水拿来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浇花草树木，卫生间尽量使用二次水等。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04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.01111 L -0.11563 0.01111 C -0.16758 0.01111 -0.23125 0.13079 -0.23125 0.2287 L -0.23125 0.4463 " pathEditMode="relative" rAng="0" ptsTypes="FfFF">
                                      <p:cBhvr>
                                        <p:cTn id="12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8307E-6 -1.7511E-6 C 0.00156 0.01643 0.00794 0.05945 0.00937 0.09808 C 0.00976 0.12607 0.00989 0.20356 0.00833 0.23132 C 0.00612 0.24335 0.00325 0.27204 -0.00079 0.28268 C -0.00665 0.30049 -0.02006 0.32501 -0.0271 0.33866 C -0.03217 0.34883 -0.03452 0.35901 -0.04272 0.36271 C -0.04377 0.36387 -0.04494 0.36503 -0.04585 0.36641 C -0.04728 0.36873 -0.04846 0.37173 -0.05002 0.37382 C -0.05093 0.37497 -0.05223 0.37474 -0.05314 0.37567 C -0.05809 0.38029 -0.06356 0.38839 -0.06877 0.39232 C -0.07177 0.39464 -0.07542 0.39464 -0.07815 0.39787 C -0.08362 0.40435 -0.09352 0.41129 -0.10003 0.41453 C -0.10785 0.42077 -0.11761 0.43049 -0.1253 0.43535 C -0.13298 0.43442 -0.13806 0.44414 -0.14575 0.44298 C -0.14939 0.44252 -0.16906 0.44529 -0.16906 0.44553 C -0.17179 0.44044 -0.2166 0.43604 -0.2192 0.43142 " pathEditMode="relative" rAng="0" ptsTypes="ffffffffffffffff">
                                      <p:cBhvr>
                                        <p:cTn id="1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71" y="22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4228E-6 -2.94009E-6 C -0.00026 0.02337 -0.00039 0.0465 -0.00078 0.06986 C -0.00104 0.08536 -0.0056 0.10178 -0.00807 0.11636 C -0.00859 0.127 -0.00989 0.13486 -0.01159 0.14481 C -0.01263 0.15129 -0.01198 0.15522 -0.01523 0.15915 C -0.01667 0.16632 -0.01745 0.17488 -0.01966 0.18113 C -0.02057 0.18992 -0.02201 0.19709 -0.02474 0.20449 C -0.02578 0.21097 -0.02683 0.21583 -0.02917 0.22115 C -0.03008 0.22832 -0.03008 0.22947 -0.03347 0.2341 C -0.03555 0.24011 -0.03594 0.24728 -0.03855 0.25237 C -0.03933 0.25723 -0.0392 0.25793 -0.04076 0.26255 C -0.04167 0.26533 -0.04389 0.27042 -0.04389 0.27065 C -0.04467 0.27574 -0.04571 0.28939 -0.04819 0.29378 C -0.05157 0.31044 -0.05691 0.32455 -0.06121 0.34028 C -0.06212 0.34351 -0.06238 0.34745 -0.06342 0.35069 C -0.06525 0.35647 -0.06811 0.36063 -0.06994 0.36618 C -0.07423 0.37844 -0.07007 0.36988 -0.07423 0.37775 C -0.0758 0.38585 -0.07397 0.37752 -0.07723 0.38561 C -0.08022 0.39279 -0.08127 0.3988 -0.08517 0.40366 C -0.087 0.41291 -0.09025 0.41869 -0.0939 0.42563 C -0.09494 0.43604 -0.09859 0.44298 -0.10198 0.45154 C -0.10627 0.46195 -0.11122 0.47375 -0.11734 0.48115 C -0.11852 0.48809 -0.12073 0.48902 -0.12464 0.4904 C -0.12685 0.49642 -0.12946 0.4985 -0.13323 0.50058 C -0.13519 0.50382 -0.1374 0.50428 -0.13988 0.5059 C -0.14587 0.51654 -0.13962 0.50729 -0.14561 0.51238 C -0.14834 0.51469 -0.15082 0.51932 -0.15368 0.5214 C -0.16501 0.52973 -0.17739 0.53065 -0.18937 0.53158 C -0.19692 0.53435 -0.20435 0.5369 -0.2119 0.53806 C -0.23873 0.55494 -0.25788 0.54245 -0.28041 0.53158 C -0.28666 0.52279 -0.29486 0.51932 -0.30229 0.51354 C -0.30711 0.50983 -0.3101 0.50405 -0.31531 0.50197 C -0.31935 0.49734 -0.32391 0.4948 -0.32782 0.4904 C -0.33615 0.48115 -0.3256 0.4911 -0.33355 0.48393 C -0.33654 0.47814 -0.33303 0.48393 -0.33863 0.47861 C -0.3411 0.47629 -0.3424 0.47259 -0.34527 0.47097 C -0.35022 0.46496 -0.34787 0.46658 -0.35178 0.4645 C -0.35438 0.46126 -0.35751 0.45848 -0.36051 0.45663 C -0.36272 0.45062 -0.36676 0.44437 -0.37001 0.43974 C -0.37093 0.43489 -0.37197 0.4335 -0.37431 0.43072 C -0.37535 0.42586 -0.37666 0.42401 -0.37874 0.42054 C -0.38069 0.41037 -0.37783 0.42263 -0.38161 0.41407 C -0.38447 0.40782 -0.37991 0.41175 -0.3846 0.40875 C -0.38577 0.40574 -0.38708 0.40273 -0.38825 0.39973 C -0.38877 0.39834 -0.38968 0.39579 -0.38968 0.39602 C -0.39137 0.38631 -0.38877 0.39741 -0.39255 0.3907 C -0.39333 0.38932 -0.3932 0.387 -0.39398 0.38561 C -0.39515 0.38353 -0.40492 0.35855 -0.40635 0.35693 " pathEditMode="relative" rAng="0" ptsTypes="ffffffffffffffffffffffffffffffffffffffffffffffff">
                                      <p:cBhvr>
                                        <p:cTn id="20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8" y="27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528E-6 -2.34559E-6 C 0.00313 0.0074 0.0017 0.00255 0.00222 0.01805 C 0.00534 0.10201 0.00248 0.031 0.00443 0.08004 C 0.00391 0.12029 0.00873 0.16262 0.00079 0.20033 C -4.66528E-6 0.21143 -0.00065 0.21791 -0.00364 0.22762 C -0.00377 0.22947 -0.00455 0.2422 -0.00507 0.24451 C -0.00586 0.24798 -0.00794 0.25469 -0.00794 0.25492 C -0.00885 0.26741 -0.00976 0.28245 -0.0138 0.29355 C -0.01406 0.29563 -0.01406 0.29794 -0.01445 0.30003 C -0.01484 0.30188 -0.01575 0.30326 -0.01602 0.30511 C -0.01745 0.31344 -0.01823 0.32246 -0.01966 0.33102 C -0.02005 0.33357 -0.02044 0.33634 -0.02109 0.33889 C -0.02188 0.34236 -0.02396 0.3493 -0.02396 0.34953 C -0.02526 0.36017 -0.02409 0.35392 -0.02839 0.36734 L -0.02839 0.36757 C -0.02917 0.3715 -0.02891 0.37682 -0.03047 0.38029 C -0.03099 0.38145 -0.0319 0.38099 -0.03269 0.38145 C -0.03373 0.3914 -0.03594 0.39695 -0.03933 0.40481 C -0.03985 0.40736 -0.03998 0.41037 -0.04076 0.41268 C -0.04115 0.41407 -0.04232 0.41407 -0.04285 0.41522 C -0.0448 0.42031 -0.0448 0.42679 -0.04727 0.43188 C -0.05001 0.43743 -0.05313 0.44067 -0.05535 0.44761 C -0.05691 0.45247 -0.05847 0.45871 -0.06043 0.46311 C -0.06173 0.46588 -0.06473 0.47074 -0.06473 0.47097 C -0.06629 0.47837 -0.06928 0.48277 -0.0728 0.48763 C -0.0741 0.49572 -0.07228 0.48809 -0.07788 0.49549 C -0.07853 0.49642 -0.07866 0.49804 -0.07931 0.49919 C -0.07996 0.50035 -0.08075 0.50081 -0.08153 0.50151 C -0.08322 0.51122 -0.08478 0.5133 -0.08947 0.51816 C -0.09025 0.52071 -0.09064 0.52302 -0.09169 0.5251 C -0.09221 0.52603 -0.09338 0.52533 -0.0939 0.52649 C -0.09494 0.52834 -0.0952 0.53111 -0.09611 0.53273 C -0.10289 0.54684 -0.11135 0.56049 -0.12086 0.5679 C -0.1249 0.57483 -0.13128 0.57992 -0.1361 0.58571 C -0.14456 0.59635 -0.15733 0.61115 -0.16749 0.61439 C -0.17999 0.62549 -0.19354 0.63683 -0.20604 0.64446 C -0.20838 0.64839 -0.23026 0.65557 -0.24251 0.65996 C -0.25475 0.66436 -0.26465 0.66829 -0.27963 0.67153 C -0.29578 0.67847 -0.31596 0.68286 -0.33211 0.67916 C -0.3566 0.68402 -0.41456 0.6817 -0.4406 0.68032 C -0.46665 0.67893 -0.47369 0.67453 -0.48866 0.67153 C -0.50078 0.6713 -0.5181 0.66297 -0.53021 0.66227 C -0.53412 0.66158 -0.54141 0.65718 -0.5448 0.6558 C -0.54649 0.65464 -0.54988 0.65302 -0.54988 0.65325 C -0.55261 0.64932 -0.55548 0.64816 -0.5586 0.64678 C -0.56225 0.644 -0.56954 0.63822 -0.57176 0.6366 " pathEditMode="relative" rAng="0" ptsTypes="fffffffffffffFffffffffffffffffffffffaffaffffff">
                                      <p:cBhvr>
                                        <p:cTn id="2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58" y="34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5175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4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314007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5" descr="未标题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24225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4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516438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2055813"/>
            <a:ext cx="8509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989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75" y="43973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477250" y="298931"/>
            <a:ext cx="566853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节约</a:t>
            </a:r>
            <a:r>
              <a:rPr lang="zh-CN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用水人人有责</a:t>
            </a:r>
            <a:endParaRPr lang="zh-CN" alt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90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" y="-1911350"/>
            <a:ext cx="60563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2068513" y="1819275"/>
            <a:ext cx="7848600" cy="259238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有奖</a:t>
            </a:r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知识</a:t>
            </a:r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问答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0.79323 0.820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9661" y="4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83086 0.8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1536" y="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06302 0.722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51" y="3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0.18503 0.4833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245" y="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111E-6 L 0.65027 0.9664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2513" y="4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-52388"/>
            <a:ext cx="12360276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矩形 1"/>
          <p:cNvSpPr>
            <a:spLocks noChangeArrowheads="1"/>
          </p:cNvSpPr>
          <p:nvPr/>
        </p:nvSpPr>
        <p:spPr bwMode="auto">
          <a:xfrm>
            <a:off x="2033588" y="2998788"/>
            <a:ext cx="546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以下是我国的一些绿色标志图形，请问节水标志是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b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31" name="Picture 7" descr="200611127449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50" y="4165600"/>
            <a:ext cx="1508125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6" descr="4651a7125f49deeac2fd787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38" y="4106863"/>
            <a:ext cx="19431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8" descr="119621713136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4165600"/>
            <a:ext cx="15128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9" descr="2007328154347308"/>
          <p:cNvPicPr>
            <a:picLocks noChangeAspect="1" noChangeArrowheads="1"/>
          </p:cNvPicPr>
          <p:nvPr/>
        </p:nvPicPr>
        <p:blipFill>
          <a:blip r:embed="rId9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075" y="4198938"/>
            <a:ext cx="1582738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Text Box 10"/>
          <p:cNvSpPr txBox="1">
            <a:spLocks noChangeArrowheads="1"/>
          </p:cNvSpPr>
          <p:nvPr/>
        </p:nvSpPr>
        <p:spPr bwMode="auto">
          <a:xfrm>
            <a:off x="2763838" y="5761038"/>
            <a:ext cx="792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6636" name="Text Box 11"/>
          <p:cNvSpPr txBox="1">
            <a:spLocks noChangeArrowheads="1"/>
          </p:cNvSpPr>
          <p:nvPr/>
        </p:nvSpPr>
        <p:spPr bwMode="auto">
          <a:xfrm>
            <a:off x="5441950" y="5832475"/>
            <a:ext cx="792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6637" name="Text Box 12"/>
          <p:cNvSpPr txBox="1">
            <a:spLocks noChangeArrowheads="1"/>
          </p:cNvSpPr>
          <p:nvPr/>
        </p:nvSpPr>
        <p:spPr bwMode="auto">
          <a:xfrm>
            <a:off x="8234363" y="5832475"/>
            <a:ext cx="792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26638" name="Text Box 13"/>
          <p:cNvSpPr txBox="1">
            <a:spLocks noChangeArrowheads="1"/>
          </p:cNvSpPr>
          <p:nvPr/>
        </p:nvSpPr>
        <p:spPr bwMode="auto">
          <a:xfrm>
            <a:off x="10774363" y="5894388"/>
            <a:ext cx="7921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454525" y="3346450"/>
            <a:ext cx="936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B</a:t>
            </a:r>
            <a:endParaRPr lang="en-US" altLang="zh-CN" sz="36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48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未标题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 descr="98959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9" descr="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Administrator\Desktop\tim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75" y="-23217"/>
            <a:ext cx="12233275" cy="688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6" descr="未标题-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85" y="127000"/>
            <a:ext cx="6442916" cy="644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824412" y="2909559"/>
            <a:ext cx="6164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水是生命之源，假如地球上没有水，那么地球母亲就不会孕育出我们人类，因为最早的生命首先是在海洋中孕育而成，水是生命的摇篮。</a:t>
            </a:r>
            <a:endParaRPr kumimoji="1" lang="en-US" altLang="zh-CN" sz="24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0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0.48776 4.0740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8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751863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．图片上这种行为对不对？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为什么？我们应该怎么做呢？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495923" y="3346450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3314" name="Picture 2" descr="https://ss2.bdstatic.com/70cFvnSh_Q1YnxGkpoWK1HF6hhy/it/u=4090860656,2757433564&amp;fm=26&amp;gp=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4"/>
          <a:stretch/>
        </p:blipFill>
        <p:spPr bwMode="auto">
          <a:xfrm>
            <a:off x="7327327" y="2616511"/>
            <a:ext cx="4382237" cy="306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38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751863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．图上的小朋友只喝的下半杯水，剩下半杯水倒掉，这种行为对不对？我们应该怎么做？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973571" y="4466431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9458" name="Picture 2" descr="https://timgsa.baidu.com/timg?image&amp;quality=80&amp;size=b9999_10000&amp;sec=1571655499483&amp;di=35cb2c0a8b451cfb94ef2060e576ffda&amp;imgtype=0&amp;src=http%3A%2F%2Fhbimg.b0.upaiyun.com%2F9e0c7c7d3fb9db05d7085a0e5fa1dac49af10fb48c54-uc2f7F_fw65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889" y="2670452"/>
            <a:ext cx="3490149" cy="349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62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．我看到图上的情况该怎么办呢？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还可以怎么做呢？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默默的走开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．告诉老师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8318" y="3908064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482" name="Picture 2" descr="https://timgsa.baidu.com/timg?image&amp;quality=80&amp;size=b9999_10000&amp;sec=1571655904434&amp;di=f46cb01f51f2996d505f302bb2d42420&amp;imgtype=0&amp;src=http%3A%2F%2F5b0988e595225.cdn.sohucs.com%2Fimages%2F20181118%2F52b2b0b290544e48b03d9eddcdeaa593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2796598"/>
            <a:ext cx="379095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．妈妈说用完水要把水龙头关好，我们应该这样做吗？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不这样做会怎么样呢？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我不喜欢这样做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．应该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936286" y="3901281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1506" name="Picture 2" descr="https://timgsa.baidu.com/timg?image&amp;quality=80&amp;size=b9999_10000&amp;sec=1571658318744&amp;di=43b7e11119fd084c7e4c6660d27780de&amp;imgtype=0&amp;src=http%3A%2F%2Fimg.zcool.cn%2Fcommunity%2F0177eb5b4d6308a80121ade094ffc8.jpg%401280w_1l_2o_100s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009" y="2805525"/>
            <a:ext cx="4367188" cy="305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42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．妈妈用淘米水来浇花，这个节水吗？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节水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．不节水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93306" y="3878045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22" name="Picture 2" descr="https://timgsa.baidu.com/timg?image&amp;quality=80&amp;size=b9999_10000&amp;sec=1572253862&amp;di=17663185b77c20b6f2c07265e4178a54&amp;imgtype=jpg&amp;er=1&amp;src=http%3A%2F%2Fd.ifengimg.com%2Fw600%2Fp0.ifengimg.com%2Fpmop%2F2017%2F1211%2F877D4921432C6575D9BCC16BA9259A68E2BE9BAD_size33_w640_h559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902" y="2799835"/>
            <a:ext cx="4365171" cy="381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37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．图片中小朋友喝水漏水的方式对吗？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？我们应该怎么做？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对的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93306" y="3878045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</a:p>
        </p:txBody>
      </p:sp>
      <p:pic>
        <p:nvPicPr>
          <p:cNvPr id="31746" name="Picture 2" descr="https://ss3.bdstatic.com/70cFv8Sh_Q1YnxGkpoWK1HF6hhy/it/u=612168068,1961453875&amp;fm=26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596" y="3258875"/>
            <a:ext cx="3554904" cy="296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37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．漫画中这个小朋友随手关掉水龙头对不对？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对的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724076" y="3859995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9698" name="Picture 2" descr="https://timgsa.baidu.com/timg?image&amp;quality=80&amp;size=b9999_10000&amp;sec=1571658613433&amp;di=08baff11bda6c337482308a72b0dd1e6&amp;imgtype=0&amp;src=http%3A%2F%2F5b0988e595225.cdn.sohucs.com%2Fimages%2F20181105%2Faeb3403f27234a5ba92f136c45874fa4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964" y="2703348"/>
            <a:ext cx="5203471" cy="367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5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．图片中小朋友不爱喝水，对不对？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我们应该怎么做？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．对的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776433" y="3830638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2770" name="Picture 2" descr="https://timgsa.baidu.com/timg?image&amp;quality=80&amp;size=b9999_10000&amp;sec=1571659937262&amp;di=07208157e8492395330e2d2be5352c47&amp;imgtype=0&amp;src=http%3A%2F%2Fhbimg.b0.upaiyun.com%2F4938088496ffd2d1c06922e9c3e448e6f368c78f5ff56-ykMWvn_fw65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3092621"/>
            <a:ext cx="4618305" cy="310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0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30" y="-92075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．图片中妈妈用洗衣服的水来冲厕所，小朋友们觉得有必要吗？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有必要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．没有必要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018397" y="3901281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3794" name="Picture 2" descr="https://timgsa.baidu.com/timg?image&amp;quality=80&amp;size=b9999_10000&amp;sec=1571660162205&amp;di=921e5d5ade35fb20a2e2500c3b5210ab&amp;imgtype=0&amp;src=http%3A%2F%2Fimg.hc360.com%2Fwater%2Finfo%2Fimages%2F201005%2F20100521094354106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315" y="2906713"/>
            <a:ext cx="5066770" cy="304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10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30" y="-92075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1408958" y="3258875"/>
            <a:ext cx="568061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．图片中小朋友刷牙时一直开着水龙头对吗？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我们应该怎么做？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880838" y="3806928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</a:p>
        </p:txBody>
      </p:sp>
      <p:pic>
        <p:nvPicPr>
          <p:cNvPr id="34818" name="Picture 2" descr="https://ss1.bdstatic.com/70cFvXSh_Q1YnxGkpoWK1HF6hhy/it/u=2496283153,541779564&amp;fm=26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714" y="1501888"/>
            <a:ext cx="2940103" cy="461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26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-52388"/>
            <a:ext cx="12360276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6" descr="未标题-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6315" y="127000"/>
            <a:ext cx="6442916" cy="644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849809" y="2842331"/>
            <a:ext cx="6164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水是生命之源，假如地球上没有水，那么地球母亲就不会孕育出我们人类，因为最早的生命首先是在海洋中孕育而成，水是生命的摇篮。</a:t>
            </a:r>
            <a:endParaRPr kumimoji="1" lang="en-US" altLang="zh-CN" sz="24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4849809" y="2842331"/>
            <a:ext cx="6164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所以万物都离不开水，有了水才有了生命，才有了这美丽的地球，在水的滋润下，鲜花才会绽放，小树才会生长，小鸟才会飞翔，才有了生机勃勃的大自然。</a:t>
            </a:r>
            <a:endParaRPr kumimoji="1" lang="en-US" altLang="zh-CN" sz="24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850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矩形 2"/>
          <p:cNvSpPr>
            <a:spLocks noChangeArrowheads="1"/>
          </p:cNvSpPr>
          <p:nvPr/>
        </p:nvSpPr>
        <p:spPr bwMode="auto">
          <a:xfrm>
            <a:off x="2038350" y="2757488"/>
            <a:ext cx="86614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节约用水就是（      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），可以说一些生活中常见的节水方法吗？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不让用水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合理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用水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少用水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083752" y="2852737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-52388"/>
            <a:ext cx="12360276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矩形 1"/>
          <p:cNvSpPr>
            <a:spLocks noChangeArrowheads="1"/>
          </p:cNvSpPr>
          <p:nvPr/>
        </p:nvSpPr>
        <p:spPr bwMode="auto">
          <a:xfrm>
            <a:off x="3302000" y="3090863"/>
            <a:ext cx="68040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地球上的水绝大部分分布在（          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海洋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湖泊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冰川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940675" y="3028950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276" y="-158572"/>
            <a:ext cx="12360275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5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6713"/>
            <a:ext cx="7969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l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5414963"/>
            <a:ext cx="38417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黄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4151313"/>
            <a:ext cx="841375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矩形 2"/>
          <p:cNvSpPr>
            <a:spLocks noChangeArrowheads="1"/>
          </p:cNvSpPr>
          <p:nvPr/>
        </p:nvSpPr>
        <p:spPr bwMode="auto">
          <a:xfrm>
            <a:off x="2038350" y="2757488"/>
            <a:ext cx="73312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．同学们，谁能说说水有什么作用啊？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636275" y="3474307"/>
            <a:ext cx="7473621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满足人类、动物的日常饮用需求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、供应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植物生长充足的水分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提供生活用品、环境清洁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、提供工厂生产用品使用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、作为泳池、乐园等景观娱乐使用；等等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485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TextBox 2"/>
          <p:cNvSpPr txBox="1">
            <a:spLocks noChangeArrowheads="1"/>
          </p:cNvSpPr>
          <p:nvPr/>
        </p:nvSpPr>
        <p:spPr bwMode="auto">
          <a:xfrm>
            <a:off x="138113" y="950913"/>
            <a:ext cx="29225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节约用水的口号</a:t>
            </a:r>
          </a:p>
        </p:txBody>
      </p:sp>
      <p:sp>
        <p:nvSpPr>
          <p:cNvPr id="39945" name="矩形 3"/>
          <p:cNvSpPr>
            <a:spLocks noChangeArrowheads="1"/>
          </p:cNvSpPr>
          <p:nvPr/>
        </p:nvSpPr>
        <p:spPr bwMode="auto">
          <a:xfrm>
            <a:off x="747713" y="3448050"/>
            <a:ext cx="1111744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让我们节约每一滴水，不要让我们的水龙头再不停的哭泣。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一滴清水，一片绿地，一个地球，一份真情。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科学用水，自觉用水，做爱水小公民。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、亲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水，爱水，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护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从点滴开始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不要让最后一滴水是我们的眼泪，不要让那美丽的倒影成为我们永远的回忆。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6" descr="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7" descr="未标题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8" descr="98959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9" descr="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187949" y="386299"/>
            <a:ext cx="104992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节约</a:t>
            </a:r>
            <a:r>
              <a:rPr lang="zh-CN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用水，从我做起！</a:t>
            </a:r>
            <a:endParaRPr lang="zh-CN" alt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140" r="99715">
                        <a14:foregroundMark x1="50997" y1="24425" x2="50997" y2="24425"/>
                        <a14:foregroundMark x1="36752" y1="20115" x2="36752" y2="20115"/>
                        <a14:foregroundMark x1="34473" y1="57184" x2="34473" y2="57184"/>
                        <a14:foregroundMark x1="39886" y1="74138" x2="39886" y2="74138"/>
                        <a14:foregroundMark x1="33903" y1="12356" x2="33903" y2="12356"/>
                        <a14:foregroundMark x1="41026" y1="55460" x2="41026" y2="55460"/>
                        <a14:foregroundMark x1="28490" y1="55460" x2="28490" y2="55460"/>
                        <a14:foregroundMark x1="32194" y1="62069" x2="32194" y2="62069"/>
                        <a14:foregroundMark x1="31624" y1="61494" x2="31624" y2="61494"/>
                        <a14:foregroundMark x1="37322" y1="61494" x2="37322" y2="61494"/>
                        <a14:foregroundMark x1="19658" y1="54885" x2="19658" y2="54885"/>
                        <a14:foregroundMark x1="55840" y1="44540" x2="55840" y2="44540"/>
                        <a14:foregroundMark x1="32764" y1="4023" x2="32764" y2="4023"/>
                        <a14:foregroundMark x1="10256" y1="27874" x2="10256" y2="27874"/>
                        <a14:foregroundMark x1="10256" y1="25575" x2="10256" y2="25575"/>
                        <a14:foregroundMark x1="55840" y1="26724" x2="55840" y2="26724"/>
                        <a14:foregroundMark x1="56410" y1="29598" x2="56410" y2="29598"/>
                        <a14:foregroundMark x1="37892" y1="55747" x2="37892" y2="55747"/>
                        <a14:foregroundMark x1="56980" y1="23563" x2="56980" y2="23563"/>
                        <a14:foregroundMark x1="34473" y1="4023" x2="34473" y2="4023"/>
                        <a14:foregroundMark x1="33903" y1="4023" x2="33903" y2="4023"/>
                        <a14:foregroundMark x1="35613" y1="4598" x2="35613" y2="4598"/>
                        <a14:foregroundMark x1="33903" y1="4023" x2="33903" y2="4023"/>
                        <a14:foregroundMark x1="33618" y1="2299" x2="33618" y2="2299"/>
                        <a14:foregroundMark x1="17379" y1="56322" x2="17379" y2="56322"/>
                        <a14:foregroundMark x1="58120" y1="44253" x2="58120" y2="44253"/>
                        <a14:foregroundMark x1="55556" y1="47126" x2="55556" y2="471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999" y="3186688"/>
            <a:ext cx="4546601" cy="450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103143" y="3755950"/>
            <a:ext cx="45226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小朋友们，今天你节水了吗？</a:t>
            </a:r>
            <a:endParaRPr lang="zh-CN" alt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-3175"/>
            <a:ext cx="12233275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75678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88" y="-245427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4225383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-2309813"/>
            <a:ext cx="12319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-248443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5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63" y="-122078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未标题-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-272097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8" descr="45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25" y="-208756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9" descr="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738" y="-3098800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5" y="-141128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 descr="484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3" y="-13890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 descr="2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-1331913"/>
            <a:ext cx="8509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3" descr="45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-265906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4" descr="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163" y="-1909763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15" descr="2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738" y="-1419225"/>
            <a:ext cx="8509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3484563" y="5064125"/>
            <a:ext cx="75628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>
                <a:solidFill>
                  <a:srgbClr val="CC6600"/>
                </a:solidFill>
                <a:latin typeface="方正正大黑简体" pitchFamily="2" charset="-122"/>
                <a:ea typeface="方正正大黑简体" pitchFamily="2" charset="-122"/>
              </a:rPr>
              <a:t>谢</a:t>
            </a:r>
            <a:r>
              <a:rPr lang="zh-CN" altLang="en-US" sz="9600">
                <a:solidFill>
                  <a:srgbClr val="CCFFFF"/>
                </a:solidFill>
                <a:latin typeface="方正正大黑简体" pitchFamily="2" charset="-122"/>
                <a:ea typeface="方正正大黑简体" pitchFamily="2" charset="-122"/>
              </a:rPr>
              <a:t>谢聆</a:t>
            </a:r>
            <a:r>
              <a:rPr lang="zh-CN" altLang="en-US" sz="9600">
                <a:solidFill>
                  <a:srgbClr val="CC6600"/>
                </a:solidFill>
                <a:latin typeface="方正正大黑简体" pitchFamily="2" charset="-122"/>
                <a:ea typeface="方正正大黑简体" pitchFamily="2" charset="-122"/>
              </a:rPr>
              <a:t>听</a:t>
            </a:r>
          </a:p>
        </p:txBody>
      </p:sp>
      <p:pic>
        <p:nvPicPr>
          <p:cNvPr id="17" name="Picture 2" descr="C:\Users\Administrator\Desktop\节水\节水相关图片\timg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318" y="2997799"/>
            <a:ext cx="1449388" cy="1451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28385 0.5934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26042 0.677685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2344 0.643889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52083 0.395648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49792 0.787037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11354 0.622963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34948 0.467222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35573 0.723889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35625 0.673426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92396 0.530370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46198 0.551389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87604 0.799630 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20729 0.366204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396 0.399074 L -0.144740 1.240833 " pathEditMode="relative" rAng="0" ptsTypes="">
                                      <p:cBhvr>
                                        <p:cTn id="47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9531 0.786204 L 0.863802 1.446944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0677 0.530556 L 0.897865 0.972500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490 0.583333 L 0.071094 1.467130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5260 0.625278 L -1.033750 1.294537 " pathEditMode="relative" rAng="0" ptsTypes="">
                                      <p:cBhvr>
                                        <p:cTn id="55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354 0.366481 L 0.450417 1.279815 " pathEditMode="relative" rAng="0" ptsTypes="">
                                      <p:cBhvr>
                                        <p:cTn id="57" dur="2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40 0.650648 L -0.006979 1.803796 " pathEditMode="relative" rAng="0" ptsTypes="">
                                      <p:cBhvr>
                                        <p:cTn id="59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531 0.788889 L -0.200781 1.702222 " pathEditMode="relative" rAng="0" ptsTypes="">
                                      <p:cBhvr>
                                        <p:cTn id="61" dur="2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792 0.675741 L -0.076875 1.917315 " pathEditMode="relative" rAng="0" ptsTypes="">
                                      <p:cBhvr>
                                        <p:cTn id="63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9948 0.659259 L -0.789792 1.235833 " pathEditMode="relative" rAng="0" ptsTypes="">
                                      <p:cBhvr>
                                        <p:cTn id="65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625 0.461481 L 0.580417 1.795648 " pathEditMode="relative" rAng="0" ptsTypes="">
                                      <p:cBhvr>
                                        <p:cTn id="67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4115 0.725556 L 0.651927 1.554722 " pathEditMode="relative" rAng="0" ptsTypes="">
                                      <p:cBhvr>
                                        <p:cTn id="69" dur="2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3490 0.544352 L 0.297917 1.811204 " pathEditMode="relative" rAng="0" ptsTypes="">
                                      <p:cBhvr>
                                        <p:cTn id="71" dur="2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-52388"/>
            <a:ext cx="12360276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200274" y="3430086"/>
            <a:ext cx="42044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地球是个蔚蓝的水球，从理论上，水是“取之不尽、用之不竭”</a:t>
            </a:r>
            <a:r>
              <a:rPr kumimoji="1" lang="zh-CN" alt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的吗？</a:t>
            </a:r>
            <a:endParaRPr kumimoji="1" lang="zh-CN" altLang="en-US" sz="24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6" descr="未标题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739" y="2743200"/>
            <a:ext cx="3523461" cy="3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45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p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-52388"/>
            <a:ext cx="12360276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587501" y="2972886"/>
            <a:ext cx="41326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由于地球上存在着水循环作用</a:t>
            </a:r>
            <a:r>
              <a:rPr kumimoji="1" lang="zh-CN" alt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，降水</a:t>
            </a: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（雨、雪等）会不断的对水资源进行补给，所以水资源是一种可再生的资源。但是水资源的这种可恢复性在一定时间、一定区域内却是有限的，</a:t>
            </a:r>
            <a:r>
              <a:rPr kumimoji="1" lang="zh-CN" alt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如果超过</a:t>
            </a: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限度</a:t>
            </a:r>
            <a:r>
              <a:rPr kumimoji="1" lang="zh-CN" alt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的利用</a:t>
            </a: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水资源，定会带来</a:t>
            </a:r>
            <a:r>
              <a:rPr kumimoji="1" lang="zh-CN" alt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很多</a:t>
            </a: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问题</a:t>
            </a:r>
            <a:r>
              <a:rPr kumimoji="1" lang="zh-CN" alt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，因此水资源其实不是</a:t>
            </a:r>
            <a:r>
              <a:rPr kumimoji="1"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取之不尽用之不竭的。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412" y="2565400"/>
            <a:ext cx="6517241" cy="419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75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7037E-7 L -0.19687 -0.17222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-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38100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6" descr="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未标题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8" descr="98959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9" descr="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247650" y="4084638"/>
            <a:ext cx="1099511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20000"/>
              </a:lnSpc>
            </a:pPr>
            <a:r>
              <a:rPr kumimoji="1"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kumimoji="1"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国是一个干旱缺水严重的国家。我国的</a:t>
            </a:r>
            <a:r>
              <a:rPr kumimoji="1"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淡水资源</a:t>
            </a:r>
            <a:r>
              <a:rPr kumimoji="1"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总量为</a:t>
            </a:r>
            <a:r>
              <a:rPr kumimoji="1" lang="en-US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28000</a:t>
            </a:r>
            <a:r>
              <a:rPr kumimoji="1"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亿立方米，占全球水资源的</a:t>
            </a:r>
            <a:r>
              <a:rPr kumimoji="1" lang="en-US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6%</a:t>
            </a:r>
            <a:r>
              <a:rPr kumimoji="1"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，仅次于巴西、俄罗斯和加拿大，名列世界第四位。但是，我国的</a:t>
            </a:r>
            <a:r>
              <a:rPr kumimoji="1"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人均水资源量只有</a:t>
            </a:r>
            <a:r>
              <a:rPr kumimoji="1"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2300</a:t>
            </a:r>
            <a:r>
              <a:rPr kumimoji="1"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立方米</a:t>
            </a:r>
            <a:r>
              <a:rPr kumimoji="1"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，仅</a:t>
            </a:r>
            <a:r>
              <a:rPr kumimoji="1"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为世界平均水平的</a:t>
            </a:r>
            <a:r>
              <a:rPr kumimoji="1"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1/4</a:t>
            </a:r>
            <a:r>
              <a:rPr kumimoji="1"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，是全球人均水资源最贫乏的国家之一</a:t>
            </a:r>
            <a:r>
              <a:rPr kumimoji="1"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2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hangingPunct="1">
              <a:lnSpc>
                <a:spcPct val="120000"/>
              </a:lnSpc>
            </a:pPr>
            <a:r>
              <a:rPr kumimoji="1"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同时，我国水资源还存在时空分布不均，水量南多北少的问题，北方干旱，而南方发生洪涝灾害的现象常有发生。</a:t>
            </a:r>
            <a:endParaRPr kumimoji="1" lang="en-US" altLang="zh-CN" sz="2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5" descr="水资源分布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-38100"/>
            <a:ext cx="5816600" cy="4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1357313" y="751685"/>
            <a:ext cx="4914900" cy="3117426"/>
          </a:xfrm>
          <a:prstGeom prst="cloudCallout">
            <a:avLst>
              <a:gd name="adj1" fmla="val 69865"/>
              <a:gd name="adj2" fmla="val -30792"/>
            </a:avLst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云形标注 17"/>
          <p:cNvSpPr/>
          <p:nvPr/>
        </p:nvSpPr>
        <p:spPr>
          <a:xfrm>
            <a:off x="7043738" y="3780211"/>
            <a:ext cx="4914900" cy="3117426"/>
          </a:xfrm>
          <a:prstGeom prst="cloudCallout">
            <a:avLst>
              <a:gd name="adj1" fmla="val 13017"/>
              <a:gd name="adj2" fmla="val -69493"/>
            </a:avLst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"/>
          <p:cNvSpPr txBox="1"/>
          <p:nvPr/>
        </p:nvSpPr>
        <p:spPr>
          <a:xfrm>
            <a:off x="0" y="615553"/>
            <a:ext cx="299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我国水资源状况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 descr="4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7" descr="未标题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 descr="9895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/>
          <p:nvPr/>
        </p:nvSpPr>
        <p:spPr>
          <a:xfrm>
            <a:off x="603123" y="3195501"/>
            <a:ext cx="1021292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江海区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属于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南方地区，水资源相对丰富，但随着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城市化、工业化进程加速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，需水量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逐渐增加，</a:t>
            </a:r>
            <a:r>
              <a:rPr kumimoji="1"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供需矛盾日渐加剧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，同时工业废水、生活污水排放量增加以及农业化肥、农药等污染物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增加，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导致一些流经城镇的河流和部分水库水质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恶化</a:t>
            </a:r>
            <a:r>
              <a:rPr kumimoji="1" lang="en-US" altLang="zh-CN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江海区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仍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存在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一定程度性的</a:t>
            </a:r>
            <a:r>
              <a:rPr kumimoji="1"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水质性缺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2000" b="1" dirty="0" smtClean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为缓解水资源的供需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矛盾和水环境压力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，确保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未来社会的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可持续发展，必须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认真贯彻</a:t>
            </a:r>
            <a:r>
              <a:rPr kumimoji="1"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“节水优先、空间均衡、系统治理、两手发力”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的治水方针， </a:t>
            </a:r>
            <a:r>
              <a:rPr kumimoji="1"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坚持节水优先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，实施全民节水行动计划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20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0" y="615553"/>
            <a:ext cx="2990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江海区</a:t>
            </a:r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水资源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方面存在哪些问题？</a:t>
            </a:r>
          </a:p>
        </p:txBody>
      </p:sp>
    </p:spTree>
    <p:extLst>
      <p:ext uri="{BB962C8B-B14F-4D97-AF65-F5344CB8AC3E}">
        <p14:creationId xmlns:p14="http://schemas.microsoft.com/office/powerpoint/2010/main" val="268741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 descr="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7" descr="未标题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8" descr="98959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9" descr="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矩形 2"/>
          <p:cNvSpPr>
            <a:spLocks noChangeArrowheads="1"/>
          </p:cNvSpPr>
          <p:nvPr/>
        </p:nvSpPr>
        <p:spPr bwMode="auto">
          <a:xfrm>
            <a:off x="5564187" y="3399921"/>
            <a:ext cx="6323013" cy="324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439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238"/>
              </a:spcBef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“国家节水标志”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kumimoji="1"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水滴、人手和地球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变形而成。</a:t>
            </a:r>
            <a:endParaRPr kumimoji="1" lang="en-US" altLang="zh-CN" sz="20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238"/>
              </a:spcBef>
            </a:pP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绿色的圆形代表地球，象征节约用水是保护地球生态的重要措施。</a:t>
            </a:r>
            <a:endParaRPr kumimoji="1" lang="en-US" altLang="zh-CN" sz="20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238"/>
              </a:spcBef>
            </a:pP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标志像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一只手托起一滴水，手是拼音字母</a:t>
            </a:r>
            <a:r>
              <a:rPr kumimoji="1" lang="en-US" altLang="zh-CN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JS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的变形，寓意节水，表示节水需要公众参与，鼓励人们从我做起，人人动手节约每一滴水。手又象一条婉蜓的河流，象征滴水汇成江河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2000" b="1" dirty="0" smtClean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238"/>
              </a:spcBef>
            </a:pP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利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利小超人是江门市</a:t>
            </a:r>
            <a:r>
              <a:rPr kumimoji="1" lang="zh-CN" altLang="en-US" sz="20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节水形象大使，用</a:t>
            </a:r>
            <a:r>
              <a:rPr kumimoji="1" lang="zh-CN" altLang="en-US" sz="20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代表水的蓝色和代表环保的绿色搭配成身体配色，寓意节约用水和环保用水。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814158" y="6143693"/>
            <a:ext cx="2327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国家节水标志</a:t>
            </a:r>
          </a:p>
        </p:txBody>
      </p:sp>
      <p:pic>
        <p:nvPicPr>
          <p:cNvPr id="14" name="Picture 2" descr="C:\Users\Administrator\Desktop\节水\节水相关图片\tim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510" y="3425825"/>
            <a:ext cx="2503578" cy="250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140" r="99715">
                        <a14:foregroundMark x1="50997" y1="24425" x2="50997" y2="24425"/>
                        <a14:foregroundMark x1="36752" y1="20115" x2="36752" y2="20115"/>
                        <a14:foregroundMark x1="34473" y1="57184" x2="34473" y2="57184"/>
                        <a14:foregroundMark x1="39886" y1="74138" x2="39886" y2="74138"/>
                        <a14:foregroundMark x1="33903" y1="12356" x2="33903" y2="12356"/>
                        <a14:foregroundMark x1="41026" y1="55460" x2="41026" y2="55460"/>
                        <a14:foregroundMark x1="28490" y1="55460" x2="28490" y2="55460"/>
                        <a14:foregroundMark x1="32194" y1="62069" x2="32194" y2="62069"/>
                        <a14:foregroundMark x1="31624" y1="61494" x2="31624" y2="61494"/>
                        <a14:foregroundMark x1="37322" y1="61494" x2="37322" y2="61494"/>
                        <a14:foregroundMark x1="19658" y1="54885" x2="19658" y2="54885"/>
                        <a14:foregroundMark x1="55840" y1="44540" x2="55840" y2="44540"/>
                        <a14:foregroundMark x1="32764" y1="4023" x2="32764" y2="4023"/>
                        <a14:foregroundMark x1="10256" y1="27874" x2="10256" y2="27874"/>
                        <a14:foregroundMark x1="10256" y1="25575" x2="10256" y2="25575"/>
                        <a14:foregroundMark x1="55840" y1="26724" x2="55840" y2="26724"/>
                        <a14:foregroundMark x1="56410" y1="29598" x2="56410" y2="29598"/>
                        <a14:foregroundMark x1="37892" y1="55747" x2="37892" y2="55747"/>
                        <a14:foregroundMark x1="56980" y1="23563" x2="56980" y2="23563"/>
                        <a14:foregroundMark x1="34473" y1="4023" x2="34473" y2="4023"/>
                        <a14:foregroundMark x1="33903" y1="4023" x2="33903" y2="4023"/>
                        <a14:foregroundMark x1="35613" y1="4598" x2="35613" y2="4598"/>
                        <a14:foregroundMark x1="33903" y1="4023" x2="33903" y2="4023"/>
                        <a14:foregroundMark x1="33618" y1="2299" x2="33618" y2="2299"/>
                        <a14:foregroundMark x1="17379" y1="56322" x2="17379" y2="56322"/>
                        <a14:foregroundMark x1="58120" y1="44253" x2="58120" y2="44253"/>
                        <a14:foregroundMark x1="55556" y1="47126" x2="55556" y2="471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1" y="4004709"/>
            <a:ext cx="3283811" cy="325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2"/>
          <p:cNvSpPr txBox="1"/>
          <p:nvPr/>
        </p:nvSpPr>
        <p:spPr>
          <a:xfrm>
            <a:off x="248443" y="1034316"/>
            <a:ext cx="299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节水标志</a:t>
            </a:r>
          </a:p>
        </p:txBody>
      </p:sp>
    </p:spTree>
    <p:extLst>
      <p:ext uri="{BB962C8B-B14F-4D97-AF65-F5344CB8AC3E}">
        <p14:creationId xmlns:p14="http://schemas.microsoft.com/office/powerpoint/2010/main" val="407701056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ps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122348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48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-15795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4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-2817813"/>
            <a:ext cx="673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未标题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52095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989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438" y="-1039813"/>
            <a:ext cx="121761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-1760538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矩形 1"/>
          <p:cNvSpPr>
            <a:spLocks noChangeArrowheads="1"/>
          </p:cNvSpPr>
          <p:nvPr/>
        </p:nvSpPr>
        <p:spPr bwMode="auto">
          <a:xfrm>
            <a:off x="138113" y="785813"/>
            <a:ext cx="22129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在生活</a:t>
            </a:r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中我们哪些方面离不开水呢？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13576" y1="8817" x2="13576" y2="8817"/>
                        <a14:foregroundMark x1="15232" y1="14385" x2="15232" y2="14385"/>
                        <a14:foregroundMark x1="57285" y1="6265" x2="57285" y2="6265"/>
                        <a14:foregroundMark x1="98013" y1="23898" x2="98013" y2="23898"/>
                        <a14:foregroundMark x1="93046" y1="29698" x2="93046" y2="29698"/>
                        <a14:foregroundMark x1="90728" y1="50348" x2="90728" y2="50348"/>
                        <a14:foregroundMark x1="83775" y1="53828" x2="83775" y2="53828"/>
                        <a14:foregroundMark x1="9603" y1="32251" x2="9603" y2="32251"/>
                        <a14:foregroundMark x1="19205" y1="37819" x2="19205" y2="37819"/>
                        <a14:foregroundMark x1="81457" y1="13457" x2="81457" y2="13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0" y="2882928"/>
            <a:ext cx="2730500" cy="389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747713" y="3638550"/>
            <a:ext cx="5464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水是动物、植物维系生命的需要，也是我们人类维系生命的需要。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777875" y="4567208"/>
            <a:ext cx="5464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我们的日常生活离不开水，洗澡、刷牙、洗衣服等。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800101" y="5518150"/>
            <a:ext cx="5464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工业和农业离不开水，我们需要用水来生产用品，种植农作物。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0.85286 1.093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2643" y="5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63515 1.3009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758" y="6504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775 1.20463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8750" y="6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1.02487 0.97731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1237" y="4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111E-6 L 0.69948 1.1710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4974" y="5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电路">
  <a:themeElements>
    <a:clrScheme name="电路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电路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电路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TM04033919[[fn=电路]]</Template>
  <TotalTime>3087</TotalTime>
  <Pages>0</Pages>
  <Words>1662</Words>
  <Characters>0</Characters>
  <Application>Microsoft Office PowerPoint</Application>
  <DocSecurity>0</DocSecurity>
  <PresentationFormat>自定义</PresentationFormat>
  <Lines>0</Lines>
  <Paragraphs>118</Paragraphs>
  <Slides>35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zuazua W</dc:creator>
  <cp:lastModifiedBy>admin</cp:lastModifiedBy>
  <cp:revision>273</cp:revision>
  <dcterms:created xsi:type="dcterms:W3CDTF">2012-09-21T09:29:31Z</dcterms:created>
  <dcterms:modified xsi:type="dcterms:W3CDTF">2021-03-21T09:10:06Z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