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bookmarkIdSeed="2">
  <p:sldMasterIdLst>
    <p:sldMasterId id="2147483648" r:id="rId1"/>
  </p:sldMasterIdLst>
  <p:notesMasterIdLst>
    <p:notesMasterId r:id="rId8"/>
  </p:notesMasterIdLst>
  <p:sldIdLst>
    <p:sldId id="341" r:id="rId2"/>
    <p:sldId id="342" r:id="rId3"/>
    <p:sldId id="344" r:id="rId4"/>
    <p:sldId id="260" r:id="rId5"/>
    <p:sldId id="345" r:id="rId6"/>
    <p:sldId id="347" r:id="rId7"/>
  </p:sldIdLst>
  <p:sldSz cx="12192000" cy="6858000"/>
  <p:notesSz cx="6858000" cy="9144000"/>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3ABE"/>
    <a:srgbClr val="D9276F"/>
    <a:srgbClr val="FD6333"/>
    <a:srgbClr val="808080"/>
    <a:srgbClr val="FF9966"/>
    <a:srgbClr val="000000"/>
    <a:srgbClr val="B18BFD"/>
    <a:srgbClr val="FCC744"/>
    <a:srgbClr val="F2584D"/>
    <a:srgbClr val="F156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p:scale>
          <a:sx n="100" d="100"/>
          <a:sy n="100" d="100"/>
        </p:scale>
        <p:origin x="-876"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1B716-1FCA-492C-93C6-050287694060}" type="datetimeFigureOut">
              <a:rPr lang="zh-CN" altLang="en-US" smtClean="0"/>
              <a:pPr/>
              <a:t>2020/8/28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EAEF4-DE24-46B2-B518-250E15C6679C}" type="slidenum">
              <a:rPr lang="zh-CN" altLang="en-US" smtClean="0"/>
              <a:pPr/>
              <a:t>‹#›</a:t>
            </a:fld>
            <a:endParaRPr lang="zh-CN" altLang="en-US"/>
          </a:p>
        </p:txBody>
      </p:sp>
    </p:spTree>
    <p:extLst>
      <p:ext uri="{BB962C8B-B14F-4D97-AF65-F5344CB8AC3E}">
        <p14:creationId xmlns="" xmlns:p14="http://schemas.microsoft.com/office/powerpoint/2010/main" val="120311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a:t>
            </a:fld>
            <a:endParaRPr lang="zh-CN" altLang="en-US"/>
          </a:p>
        </p:txBody>
      </p:sp>
    </p:spTree>
    <p:extLst>
      <p:ext uri="{BB962C8B-B14F-4D97-AF65-F5344CB8AC3E}">
        <p14:creationId xmlns="" xmlns:p14="http://schemas.microsoft.com/office/powerpoint/2010/main" val="51025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EAEF4-DE24-46B2-B518-250E15C6679C}" type="slidenum">
              <a:rPr lang="zh-CN" altLang="en-US" smtClean="0"/>
              <a:pPr/>
              <a:t>2</a:t>
            </a:fld>
            <a:endParaRPr lang="zh-CN" altLang="en-US"/>
          </a:p>
        </p:txBody>
      </p:sp>
    </p:spTree>
    <p:extLst>
      <p:ext uri="{BB962C8B-B14F-4D97-AF65-F5344CB8AC3E}">
        <p14:creationId xmlns="" xmlns:p14="http://schemas.microsoft.com/office/powerpoint/2010/main" val="271771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EAEF4-DE24-46B2-B518-250E15C6679C}" type="slidenum">
              <a:rPr lang="zh-CN" altLang="en-US" smtClean="0"/>
              <a:pPr/>
              <a:t>3</a:t>
            </a:fld>
            <a:endParaRPr lang="zh-CN" altLang="en-US"/>
          </a:p>
        </p:txBody>
      </p:sp>
    </p:spTree>
    <p:extLst>
      <p:ext uri="{BB962C8B-B14F-4D97-AF65-F5344CB8AC3E}">
        <p14:creationId xmlns="" xmlns:p14="http://schemas.microsoft.com/office/powerpoint/2010/main" val="271771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EAEF4-DE24-46B2-B518-250E15C6679C}" type="slidenum">
              <a:rPr lang="zh-CN" altLang="en-US" smtClean="0"/>
              <a:pPr/>
              <a:t>4</a:t>
            </a:fld>
            <a:endParaRPr lang="zh-CN" altLang="en-US"/>
          </a:p>
        </p:txBody>
      </p:sp>
    </p:spTree>
    <p:extLst>
      <p:ext uri="{BB962C8B-B14F-4D97-AF65-F5344CB8AC3E}">
        <p14:creationId xmlns="" xmlns:p14="http://schemas.microsoft.com/office/powerpoint/2010/main" val="419795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EAEF4-DE24-46B2-B518-250E15C6679C}" type="slidenum">
              <a:rPr lang="zh-CN" altLang="en-US" smtClean="0"/>
              <a:pPr/>
              <a:t>5</a:t>
            </a:fld>
            <a:endParaRPr lang="zh-CN" altLang="en-US"/>
          </a:p>
        </p:txBody>
      </p:sp>
    </p:spTree>
    <p:extLst>
      <p:ext uri="{BB962C8B-B14F-4D97-AF65-F5344CB8AC3E}">
        <p14:creationId xmlns="" xmlns:p14="http://schemas.microsoft.com/office/powerpoint/2010/main" val="419795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EAEF4-DE24-46B2-B518-250E15C6679C}" type="slidenum">
              <a:rPr lang="zh-CN" altLang="en-US" smtClean="0"/>
              <a:pPr/>
              <a:t>6</a:t>
            </a:fld>
            <a:endParaRPr lang="zh-CN" altLang="en-US"/>
          </a:p>
        </p:txBody>
      </p:sp>
    </p:spTree>
    <p:extLst>
      <p:ext uri="{BB962C8B-B14F-4D97-AF65-F5344CB8AC3E}">
        <p14:creationId xmlns="" xmlns:p14="http://schemas.microsoft.com/office/powerpoint/2010/main" val="419795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9AF3227-A2FD-4235-975A-F624CAC6EA1C}" type="datetimeFigureOut">
              <a:rPr lang="zh-CN" altLang="en-US" smtClean="0"/>
              <a:pPr/>
              <a:t>2020/8/28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ACCD7F-F739-4588-A3AA-E778EA79A47D}"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F3227-A2FD-4235-975A-F624CAC6EA1C}" type="datetimeFigureOut">
              <a:rPr lang="zh-CN" altLang="en-US" smtClean="0"/>
              <a:pPr/>
              <a:t>2020/8/28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CCD7F-F739-4588-A3AA-E778EA79A47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 xmlns:p14="http://schemas.microsoft.com/office/powerpoint/2010/main" Requires="p14">
      <p:transition p14:dur="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2278904" y="1055687"/>
            <a:ext cx="3019620" cy="3421478"/>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a:off x="1607751" y="1349622"/>
            <a:ext cx="4156171" cy="470928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blipFill dpi="0" rotWithShape="1">
            <a:blip r:embed="rId4"/>
            <a:srcRect/>
            <a:tile tx="63500" ty="-50800" sx="36000" sy="40000" flip="none" algn="bl"/>
          </a:blipFill>
          <a:ln w="101600">
            <a:solidFill>
              <a:schemeClr val="bg1"/>
            </a:solidFill>
            <a:round/>
          </a:ln>
        </p:spPr>
        <p:txBody>
          <a:bodyPr vert="horz" wrap="square" lIns="91440" tIns="45720" rIns="91440" bIns="45720" numCol="1" anchor="t" anchorCtr="0" compatLnSpc="1"/>
          <a:lstStyle/>
          <a:p>
            <a:endParaRPr lang="zh-CN" altLang="en-US" dirty="0"/>
          </a:p>
        </p:txBody>
      </p:sp>
      <p:sp>
        <p:nvSpPr>
          <p:cNvPr id="7" name="Freeform 5"/>
          <p:cNvSpPr/>
          <p:nvPr/>
        </p:nvSpPr>
        <p:spPr bwMode="auto">
          <a:xfrm>
            <a:off x="873858" y="3199939"/>
            <a:ext cx="1496701" cy="1695885"/>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w="76200">
            <a:noFill/>
            <a:round/>
          </a:ln>
        </p:spPr>
        <p:txBody>
          <a:bodyPr vert="horz" wrap="square" lIns="91440" tIns="45720" rIns="91440" bIns="45720" numCol="1" anchor="t" anchorCtr="0" compatLnSpc="1"/>
          <a:lstStyle/>
          <a:p>
            <a:endParaRPr lang="zh-CN" altLang="en-US"/>
          </a:p>
        </p:txBody>
      </p:sp>
      <p:sp>
        <p:nvSpPr>
          <p:cNvPr id="8" name="Freeform 5"/>
          <p:cNvSpPr/>
          <p:nvPr/>
        </p:nvSpPr>
        <p:spPr bwMode="auto">
          <a:xfrm rot="18003700">
            <a:off x="3438140" y="-975699"/>
            <a:ext cx="2666214" cy="3021039"/>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solidFill>
            <a:schemeClr val="bg1"/>
          </a:solidFill>
          <a:ln w="38100">
            <a:gradFill>
              <a:gsLst>
                <a:gs pos="0">
                  <a:srgbClr val="FB6B3E"/>
                </a:gs>
                <a:gs pos="37000">
                  <a:srgbClr val="ED4F59"/>
                </a:gs>
                <a:gs pos="72000">
                  <a:srgbClr val="F15650"/>
                </a:gs>
                <a:gs pos="100000">
                  <a:srgbClr val="D72171"/>
                </a:gs>
              </a:gsLst>
              <a:lin ang="5400000" scaled="1"/>
            </a:gradFill>
            <a:round/>
          </a:ln>
        </p:spPr>
        <p:txBody>
          <a:bodyPr vert="horz" wrap="square" lIns="91440" tIns="45720" rIns="91440" bIns="45720" numCol="1" anchor="t" anchorCtr="0" compatLnSpc="1"/>
          <a:lstStyle/>
          <a:p>
            <a:endParaRPr lang="zh-CN" altLang="en-US"/>
          </a:p>
        </p:txBody>
      </p:sp>
      <p:sp>
        <p:nvSpPr>
          <p:cNvPr id="9" name="Freeform 5"/>
          <p:cNvSpPr/>
          <p:nvPr/>
        </p:nvSpPr>
        <p:spPr bwMode="auto">
          <a:xfrm>
            <a:off x="5711142" y="-144026"/>
            <a:ext cx="2758898" cy="3126058"/>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w="76200">
            <a:noFill/>
            <a:round/>
          </a:ln>
        </p:spPr>
        <p:txBody>
          <a:bodyPr vert="horz" wrap="square" lIns="91440" tIns="45720" rIns="91440" bIns="45720" numCol="1" anchor="t" anchorCtr="0" compatLnSpc="1"/>
          <a:lstStyle/>
          <a:p>
            <a:endParaRPr lang="zh-CN" altLang="en-US"/>
          </a:p>
        </p:txBody>
      </p:sp>
      <p:sp>
        <p:nvSpPr>
          <p:cNvPr id="11" name="Freeform 5"/>
          <p:cNvSpPr/>
          <p:nvPr/>
        </p:nvSpPr>
        <p:spPr bwMode="auto">
          <a:xfrm rot="18003700">
            <a:off x="1498227" y="4866795"/>
            <a:ext cx="3087606" cy="3498511"/>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w="38100">
            <a:noFill/>
            <a:round/>
          </a:ln>
        </p:spPr>
        <p:txBody>
          <a:bodyPr vert="horz" wrap="square" lIns="91440" tIns="45720" rIns="91440" bIns="45720" numCol="1" anchor="t" anchorCtr="0" compatLnSpc="1"/>
          <a:lstStyle/>
          <a:p>
            <a:endParaRPr lang="zh-CN" altLang="en-US"/>
          </a:p>
        </p:txBody>
      </p:sp>
      <p:grpSp>
        <p:nvGrpSpPr>
          <p:cNvPr id="2" name="Group 8"/>
          <p:cNvGrpSpPr>
            <a:grpSpLocks noChangeAspect="1"/>
          </p:cNvGrpSpPr>
          <p:nvPr/>
        </p:nvGrpSpPr>
        <p:grpSpPr bwMode="auto">
          <a:xfrm>
            <a:off x="560042" y="424553"/>
            <a:ext cx="449336" cy="409394"/>
            <a:chOff x="185" y="-402"/>
            <a:chExt cx="810" cy="738"/>
          </a:xfrm>
        </p:grpSpPr>
        <p:sp>
          <p:nvSpPr>
            <p:cNvPr id="15" name="Freeform 9"/>
            <p:cNvSpPr/>
            <p:nvPr/>
          </p:nvSpPr>
          <p:spPr bwMode="auto">
            <a:xfrm>
              <a:off x="185" y="-402"/>
              <a:ext cx="810" cy="738"/>
            </a:xfrm>
            <a:custGeom>
              <a:avLst/>
              <a:gdLst>
                <a:gd name="T0" fmla="*/ 810 w 810"/>
                <a:gd name="T1" fmla="*/ 369 h 738"/>
                <a:gd name="T2" fmla="*/ 540 w 810"/>
                <a:gd name="T3" fmla="*/ 738 h 738"/>
                <a:gd name="T4" fmla="*/ 0 w 810"/>
                <a:gd name="T5" fmla="*/ 0 h 738"/>
                <a:gd name="T6" fmla="*/ 540 w 810"/>
                <a:gd name="T7" fmla="*/ 0 h 738"/>
                <a:gd name="T8" fmla="*/ 810 w 810"/>
                <a:gd name="T9" fmla="*/ 369 h 738"/>
              </a:gdLst>
              <a:ahLst/>
              <a:cxnLst>
                <a:cxn ang="0">
                  <a:pos x="T0" y="T1"/>
                </a:cxn>
                <a:cxn ang="0">
                  <a:pos x="T2" y="T3"/>
                </a:cxn>
                <a:cxn ang="0">
                  <a:pos x="T4" y="T5"/>
                </a:cxn>
                <a:cxn ang="0">
                  <a:pos x="T6" y="T7"/>
                </a:cxn>
                <a:cxn ang="0">
                  <a:pos x="T8" y="T9"/>
                </a:cxn>
              </a:cxnLst>
              <a:rect l="0" t="0" r="r" b="b"/>
              <a:pathLst>
                <a:path w="810" h="738">
                  <a:moveTo>
                    <a:pt x="810" y="369"/>
                  </a:moveTo>
                  <a:lnTo>
                    <a:pt x="540" y="738"/>
                  </a:lnTo>
                  <a:lnTo>
                    <a:pt x="0" y="0"/>
                  </a:lnTo>
                  <a:lnTo>
                    <a:pt x="540" y="0"/>
                  </a:lnTo>
                  <a:lnTo>
                    <a:pt x="810" y="369"/>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6" name="Freeform 10"/>
            <p:cNvSpPr/>
            <p:nvPr/>
          </p:nvSpPr>
          <p:spPr bwMode="auto">
            <a:xfrm>
              <a:off x="201" y="-17"/>
              <a:ext cx="524" cy="353"/>
            </a:xfrm>
            <a:custGeom>
              <a:avLst/>
              <a:gdLst>
                <a:gd name="T0" fmla="*/ 270 w 524"/>
                <a:gd name="T1" fmla="*/ 0 h 353"/>
                <a:gd name="T2" fmla="*/ 0 w 524"/>
                <a:gd name="T3" fmla="*/ 353 h 353"/>
                <a:gd name="T4" fmla="*/ 524 w 524"/>
                <a:gd name="T5" fmla="*/ 353 h 353"/>
                <a:gd name="T6" fmla="*/ 270 w 524"/>
                <a:gd name="T7" fmla="*/ 0 h 353"/>
              </a:gdLst>
              <a:ahLst/>
              <a:cxnLst>
                <a:cxn ang="0">
                  <a:pos x="T0" y="T1"/>
                </a:cxn>
                <a:cxn ang="0">
                  <a:pos x="T2" y="T3"/>
                </a:cxn>
                <a:cxn ang="0">
                  <a:pos x="T4" y="T5"/>
                </a:cxn>
                <a:cxn ang="0">
                  <a:pos x="T6" y="T7"/>
                </a:cxn>
              </a:cxnLst>
              <a:rect l="0" t="0" r="r" b="b"/>
              <a:pathLst>
                <a:path w="524" h="353">
                  <a:moveTo>
                    <a:pt x="270" y="0"/>
                  </a:moveTo>
                  <a:lnTo>
                    <a:pt x="0" y="353"/>
                  </a:lnTo>
                  <a:lnTo>
                    <a:pt x="524" y="353"/>
                  </a:lnTo>
                  <a:lnTo>
                    <a:pt x="270" y="0"/>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 name="Freeform 11"/>
            <p:cNvSpPr/>
            <p:nvPr/>
          </p:nvSpPr>
          <p:spPr bwMode="auto">
            <a:xfrm>
              <a:off x="201" y="-17"/>
              <a:ext cx="524" cy="353"/>
            </a:xfrm>
            <a:custGeom>
              <a:avLst/>
              <a:gdLst>
                <a:gd name="T0" fmla="*/ 270 w 524"/>
                <a:gd name="T1" fmla="*/ 0 h 353"/>
                <a:gd name="T2" fmla="*/ 0 w 524"/>
                <a:gd name="T3" fmla="*/ 353 h 353"/>
                <a:gd name="T4" fmla="*/ 524 w 524"/>
                <a:gd name="T5" fmla="*/ 353 h 353"/>
              </a:gdLst>
              <a:ahLst/>
              <a:cxnLst>
                <a:cxn ang="0">
                  <a:pos x="T0" y="T1"/>
                </a:cxn>
                <a:cxn ang="0">
                  <a:pos x="T2" y="T3"/>
                </a:cxn>
                <a:cxn ang="0">
                  <a:pos x="T4" y="T5"/>
                </a:cxn>
              </a:cxnLst>
              <a:rect l="0" t="0" r="r" b="b"/>
              <a:pathLst>
                <a:path w="524" h="353">
                  <a:moveTo>
                    <a:pt x="270" y="0"/>
                  </a:moveTo>
                  <a:lnTo>
                    <a:pt x="0" y="353"/>
                  </a:lnTo>
                  <a:lnTo>
                    <a:pt x="524" y="35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nvGrpSpPr>
          <p:cNvPr id="3" name="组合 44"/>
          <p:cNvGrpSpPr/>
          <p:nvPr/>
        </p:nvGrpSpPr>
        <p:grpSpPr>
          <a:xfrm>
            <a:off x="4764355" y="3209925"/>
            <a:ext cx="7151420" cy="1781176"/>
            <a:chOff x="4583652" y="7332519"/>
            <a:chExt cx="7147720" cy="3386418"/>
          </a:xfrm>
        </p:grpSpPr>
        <p:sp>
          <p:nvSpPr>
            <p:cNvPr id="32" name="文本框 31"/>
            <p:cNvSpPr txBox="1"/>
            <p:nvPr/>
          </p:nvSpPr>
          <p:spPr>
            <a:xfrm>
              <a:off x="4583652" y="7332519"/>
              <a:ext cx="7147720" cy="1931005"/>
            </a:xfrm>
            <a:prstGeom prst="rect">
              <a:avLst/>
            </a:prstGeom>
            <a:noFill/>
          </p:spPr>
          <p:txBody>
            <a:bodyPr wrap="square" rtlCol="0">
              <a:spAutoFit/>
              <a:scene3d>
                <a:camera prst="orthographicFront"/>
                <a:lightRig rig="threePt" dir="t"/>
              </a:scene3d>
              <a:sp3d contourW="12700"/>
            </a:bodyPr>
            <a:lstStyle/>
            <a:p>
              <a:pPr algn="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江海区房屋建筑和市政基础设施工程招标投标“评定分离”</a:t>
              </a:r>
              <a:endParaRPr lang="en-US" altLang="zh-CN" sz="2000" b="1" dirty="0" smtClean="0">
                <a:latin typeface="微软雅黑" panose="020B0503020204020204" pitchFamily="34" charset="-122"/>
                <a:ea typeface="微软雅黑" panose="020B0503020204020204" pitchFamily="34" charset="-122"/>
              </a:endParaRPr>
            </a:p>
            <a:p>
              <a:pPr algn="r"/>
              <a:endParaRPr lang="en-US" altLang="zh-CN" sz="2000" b="1" dirty="0" smtClean="0">
                <a:latin typeface="微软雅黑" panose="020B0503020204020204" pitchFamily="34" charset="-122"/>
                <a:ea typeface="微软雅黑" panose="020B0503020204020204" pitchFamily="34" charset="-122"/>
              </a:endParaRPr>
            </a:p>
            <a:p>
              <a:pPr algn="r"/>
              <a:r>
                <a:rPr lang="zh-CN" altLang="en-US" sz="2000" b="1" dirty="0" smtClean="0">
                  <a:latin typeface="微软雅黑" panose="020B0503020204020204" pitchFamily="34" charset="-122"/>
                  <a:ea typeface="微软雅黑" panose="020B0503020204020204" pitchFamily="34" charset="-122"/>
                </a:rPr>
                <a:t>改革试点工作推荐入围和定标委员会成员库管理办法</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解读</a:t>
              </a:r>
              <a:endParaRPr lang="en-US" altLang="zh-CN" sz="2000" b="1"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6719031" y="10318827"/>
              <a:ext cx="4965940" cy="400110"/>
            </a:xfrm>
            <a:prstGeom prst="rect">
              <a:avLst/>
            </a:prstGeom>
            <a:noFill/>
          </p:spPr>
          <p:txBody>
            <a:bodyPr wrap="square" rtlCol="0">
              <a:spAutoFit/>
              <a:scene3d>
                <a:camera prst="orthographicFront"/>
                <a:lightRig rig="threePt" dir="t"/>
              </a:scene3d>
              <a:sp3d contourW="12700"/>
            </a:bodyPr>
            <a:lstStyle/>
            <a:p>
              <a:pPr algn="dist"/>
              <a:r>
                <a:rPr lang="zh-CN" altLang="en-US" sz="2000" kern="600" dirty="0" smtClean="0">
                  <a:latin typeface="微软雅黑" pitchFamily="34" charset="-122"/>
                  <a:ea typeface="微软雅黑" pitchFamily="34" charset="-122"/>
                </a:rPr>
                <a:t>江海区发展和改革局</a:t>
              </a:r>
              <a:endParaRPr lang="en-US" altLang="zh-CN" sz="2000" kern="600" dirty="0" smtClean="0">
                <a:latin typeface="微软雅黑" pitchFamily="34" charset="-122"/>
                <a:ea typeface="微软雅黑" pitchFamily="34" charset="-122"/>
              </a:endParaRPr>
            </a:p>
          </p:txBody>
        </p:sp>
      </p:grpSp>
      <p:grpSp>
        <p:nvGrpSpPr>
          <p:cNvPr id="4" name="组合 11"/>
          <p:cNvGrpSpPr/>
          <p:nvPr/>
        </p:nvGrpSpPr>
        <p:grpSpPr>
          <a:xfrm>
            <a:off x="10065444" y="5338391"/>
            <a:ext cx="1240963" cy="338554"/>
            <a:chOff x="10065444" y="5403705"/>
            <a:chExt cx="1240963" cy="338554"/>
          </a:xfrm>
        </p:grpSpPr>
        <p:sp>
          <p:nvSpPr>
            <p:cNvPr id="36" name="矩形: 圆角 35"/>
            <p:cNvSpPr/>
            <p:nvPr/>
          </p:nvSpPr>
          <p:spPr>
            <a:xfrm>
              <a:off x="10065444" y="5403705"/>
              <a:ext cx="1240963" cy="322568"/>
            </a:xfrm>
            <a:prstGeom prst="roundRect">
              <a:avLst>
                <a:gd name="adj" fmla="val 50000"/>
              </a:avLst>
            </a:prstGeom>
            <a:gradFill>
              <a:gsLst>
                <a:gs pos="0">
                  <a:srgbClr val="FB6B3E"/>
                </a:gs>
                <a:gs pos="37000">
                  <a:srgbClr val="ED4F59"/>
                </a:gs>
                <a:gs pos="72000">
                  <a:srgbClr val="F15650"/>
                </a:gs>
                <a:gs pos="100000">
                  <a:srgbClr val="D7217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0273115" y="5403705"/>
              <a:ext cx="756938" cy="338554"/>
            </a:xfrm>
            <a:prstGeom prst="rect">
              <a:avLst/>
            </a:prstGeom>
            <a:noFill/>
            <a:ln>
              <a:noFill/>
            </a:ln>
          </p:spPr>
          <p:txBody>
            <a:bodyPr wrap="none" rtlCol="0">
              <a:spAutoFit/>
              <a:scene3d>
                <a:camera prst="orthographicFront"/>
                <a:lightRig rig="threePt" dir="t"/>
              </a:scene3d>
              <a:sp3d contourW="12700"/>
            </a:bodyPr>
            <a:lstStyle/>
            <a:p>
              <a:r>
                <a:rPr lang="en-US" altLang="zh-CN" sz="1600" dirty="0" smtClean="0">
                  <a:solidFill>
                    <a:schemeClr val="bg1"/>
                  </a:solidFill>
                </a:rPr>
                <a:t>2020.8</a:t>
              </a:r>
            </a:p>
          </p:txBody>
        </p:sp>
      </p:grpSp>
      <p:grpSp>
        <p:nvGrpSpPr>
          <p:cNvPr id="10" name="Group 8"/>
          <p:cNvGrpSpPr>
            <a:grpSpLocks noChangeAspect="1"/>
          </p:cNvGrpSpPr>
          <p:nvPr/>
        </p:nvGrpSpPr>
        <p:grpSpPr bwMode="auto">
          <a:xfrm rot="10800000">
            <a:off x="6499288" y="5945787"/>
            <a:ext cx="449336" cy="409394"/>
            <a:chOff x="185" y="-402"/>
            <a:chExt cx="810" cy="738"/>
          </a:xfrm>
        </p:grpSpPr>
        <p:sp>
          <p:nvSpPr>
            <p:cNvPr id="47" name="Freeform 9"/>
            <p:cNvSpPr/>
            <p:nvPr/>
          </p:nvSpPr>
          <p:spPr bwMode="auto">
            <a:xfrm>
              <a:off x="185" y="-402"/>
              <a:ext cx="810" cy="738"/>
            </a:xfrm>
            <a:custGeom>
              <a:avLst/>
              <a:gdLst>
                <a:gd name="T0" fmla="*/ 810 w 810"/>
                <a:gd name="T1" fmla="*/ 369 h 738"/>
                <a:gd name="T2" fmla="*/ 540 w 810"/>
                <a:gd name="T3" fmla="*/ 738 h 738"/>
                <a:gd name="T4" fmla="*/ 0 w 810"/>
                <a:gd name="T5" fmla="*/ 0 h 738"/>
                <a:gd name="T6" fmla="*/ 540 w 810"/>
                <a:gd name="T7" fmla="*/ 0 h 738"/>
                <a:gd name="T8" fmla="*/ 810 w 810"/>
                <a:gd name="T9" fmla="*/ 369 h 738"/>
              </a:gdLst>
              <a:ahLst/>
              <a:cxnLst>
                <a:cxn ang="0">
                  <a:pos x="T0" y="T1"/>
                </a:cxn>
                <a:cxn ang="0">
                  <a:pos x="T2" y="T3"/>
                </a:cxn>
                <a:cxn ang="0">
                  <a:pos x="T4" y="T5"/>
                </a:cxn>
                <a:cxn ang="0">
                  <a:pos x="T6" y="T7"/>
                </a:cxn>
                <a:cxn ang="0">
                  <a:pos x="T8" y="T9"/>
                </a:cxn>
              </a:cxnLst>
              <a:rect l="0" t="0" r="r" b="b"/>
              <a:pathLst>
                <a:path w="810" h="738">
                  <a:moveTo>
                    <a:pt x="810" y="369"/>
                  </a:moveTo>
                  <a:lnTo>
                    <a:pt x="540" y="738"/>
                  </a:lnTo>
                  <a:lnTo>
                    <a:pt x="0" y="0"/>
                  </a:lnTo>
                  <a:lnTo>
                    <a:pt x="540" y="0"/>
                  </a:lnTo>
                  <a:lnTo>
                    <a:pt x="810" y="369"/>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8" name="Freeform 10"/>
            <p:cNvSpPr/>
            <p:nvPr/>
          </p:nvSpPr>
          <p:spPr bwMode="auto">
            <a:xfrm>
              <a:off x="201" y="-17"/>
              <a:ext cx="524" cy="353"/>
            </a:xfrm>
            <a:custGeom>
              <a:avLst/>
              <a:gdLst>
                <a:gd name="T0" fmla="*/ 270 w 524"/>
                <a:gd name="T1" fmla="*/ 0 h 353"/>
                <a:gd name="T2" fmla="*/ 0 w 524"/>
                <a:gd name="T3" fmla="*/ 353 h 353"/>
                <a:gd name="T4" fmla="*/ 524 w 524"/>
                <a:gd name="T5" fmla="*/ 353 h 353"/>
                <a:gd name="T6" fmla="*/ 270 w 524"/>
                <a:gd name="T7" fmla="*/ 0 h 353"/>
              </a:gdLst>
              <a:ahLst/>
              <a:cxnLst>
                <a:cxn ang="0">
                  <a:pos x="T0" y="T1"/>
                </a:cxn>
                <a:cxn ang="0">
                  <a:pos x="T2" y="T3"/>
                </a:cxn>
                <a:cxn ang="0">
                  <a:pos x="T4" y="T5"/>
                </a:cxn>
                <a:cxn ang="0">
                  <a:pos x="T6" y="T7"/>
                </a:cxn>
              </a:cxnLst>
              <a:rect l="0" t="0" r="r" b="b"/>
              <a:pathLst>
                <a:path w="524" h="353">
                  <a:moveTo>
                    <a:pt x="270" y="0"/>
                  </a:moveTo>
                  <a:lnTo>
                    <a:pt x="0" y="353"/>
                  </a:lnTo>
                  <a:lnTo>
                    <a:pt x="524" y="353"/>
                  </a:lnTo>
                  <a:lnTo>
                    <a:pt x="270" y="0"/>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9" name="Freeform 11"/>
            <p:cNvSpPr/>
            <p:nvPr/>
          </p:nvSpPr>
          <p:spPr bwMode="auto">
            <a:xfrm>
              <a:off x="201" y="-17"/>
              <a:ext cx="524" cy="353"/>
            </a:xfrm>
            <a:custGeom>
              <a:avLst/>
              <a:gdLst>
                <a:gd name="T0" fmla="*/ 270 w 524"/>
                <a:gd name="T1" fmla="*/ 0 h 353"/>
                <a:gd name="T2" fmla="*/ 0 w 524"/>
                <a:gd name="T3" fmla="*/ 353 h 353"/>
                <a:gd name="T4" fmla="*/ 524 w 524"/>
                <a:gd name="T5" fmla="*/ 353 h 353"/>
              </a:gdLst>
              <a:ahLst/>
              <a:cxnLst>
                <a:cxn ang="0">
                  <a:pos x="T0" y="T1"/>
                </a:cxn>
                <a:cxn ang="0">
                  <a:pos x="T2" y="T3"/>
                </a:cxn>
                <a:cxn ang="0">
                  <a:pos x="T4" y="T5"/>
                </a:cxn>
              </a:cxnLst>
              <a:rect l="0" t="0" r="r" b="b"/>
              <a:pathLst>
                <a:path w="524" h="353">
                  <a:moveTo>
                    <a:pt x="270" y="0"/>
                  </a:moveTo>
                  <a:lnTo>
                    <a:pt x="0" y="353"/>
                  </a:lnTo>
                  <a:lnTo>
                    <a:pt x="524" y="35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spTree>
    <p:custDataLst>
      <p:tags r:id="rId1"/>
    </p:custDataLst>
    <p:extLst>
      <p:ext uri="{BB962C8B-B14F-4D97-AF65-F5344CB8AC3E}">
        <p14:creationId xmlns="" xmlns:p14="http://schemas.microsoft.com/office/powerpoint/2010/main" val="35287683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5400000" flipH="1">
            <a:off x="2526437" y="1411276"/>
            <a:ext cx="2368934" cy="2684198"/>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blipFill dpi="0" rotWithShape="0">
            <a:blip r:embed="rId3"/>
            <a:srcRect/>
            <a:stretch>
              <a:fillRect/>
            </a:stretch>
          </a:blip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8996300" flipH="1">
            <a:off x="3389458" y="3744826"/>
            <a:ext cx="1414236" cy="160244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solidFill>
            <a:schemeClr val="bg1"/>
          </a:solidFill>
          <a:ln w="38100">
            <a:gradFill>
              <a:gsLst>
                <a:gs pos="0">
                  <a:srgbClr val="FA6C3D"/>
                </a:gs>
                <a:gs pos="36000">
                  <a:srgbClr val="F86246"/>
                </a:gs>
                <a:gs pos="68000">
                  <a:srgbClr val="E84A62"/>
                </a:gs>
                <a:gs pos="100000">
                  <a:srgbClr val="D9276F"/>
                </a:gs>
              </a:gsLst>
              <a:lin ang="5400000" scaled="1"/>
            </a:gradFill>
            <a:round/>
          </a:ln>
        </p:spPr>
        <p:txBody>
          <a:bodyPr vert="horz" wrap="square" lIns="91440" tIns="45720" rIns="91440" bIns="45720" numCol="1" anchor="t" anchorCtr="0" compatLnSpc="1"/>
          <a:lstStyle/>
          <a:p>
            <a:endParaRPr lang="zh-CN" altLang="en-US"/>
          </a:p>
        </p:txBody>
      </p:sp>
      <p:sp>
        <p:nvSpPr>
          <p:cNvPr id="6" name="Freeform 5"/>
          <p:cNvSpPr/>
          <p:nvPr/>
        </p:nvSpPr>
        <p:spPr bwMode="auto">
          <a:xfrm rot="8996300" flipH="1">
            <a:off x="1763913" y="2311548"/>
            <a:ext cx="1021051" cy="115693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w="38100">
            <a:noFill/>
            <a:round/>
          </a:ln>
        </p:spPr>
        <p:txBody>
          <a:bodyPr vert="horz" wrap="square" lIns="91440" tIns="45720" rIns="91440" bIns="45720" numCol="1" anchor="t" anchorCtr="0" compatLnSpc="1"/>
          <a:lstStyle/>
          <a:p>
            <a:endParaRPr lang="zh-CN" altLang="en-US"/>
          </a:p>
        </p:txBody>
      </p:sp>
      <p:sp>
        <p:nvSpPr>
          <p:cNvPr id="7" name="Freeform 5"/>
          <p:cNvSpPr/>
          <p:nvPr/>
        </p:nvSpPr>
        <p:spPr bwMode="auto">
          <a:xfrm rot="5400000" flipH="1">
            <a:off x="1850911" y="4006822"/>
            <a:ext cx="1588390" cy="1799776"/>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8996300" flipH="1">
            <a:off x="4439879" y="1157095"/>
            <a:ext cx="1332715" cy="1510075"/>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w="38100">
            <a:noFill/>
            <a:round/>
          </a:ln>
        </p:spPr>
        <p:txBody>
          <a:bodyPr vert="horz" wrap="square" lIns="91440" tIns="45720" rIns="91440" bIns="45720" numCol="1" anchor="t" anchorCtr="0" compatLnSpc="1"/>
          <a:lstStyle/>
          <a:p>
            <a:endParaRPr lang="zh-CN" altLang="en-US"/>
          </a:p>
        </p:txBody>
      </p:sp>
      <p:sp>
        <p:nvSpPr>
          <p:cNvPr id="11" name="文本框 10"/>
          <p:cNvSpPr txBox="1"/>
          <p:nvPr/>
        </p:nvSpPr>
        <p:spPr>
          <a:xfrm>
            <a:off x="5915026" y="1476374"/>
            <a:ext cx="2169806" cy="707886"/>
          </a:xfrm>
          <a:prstGeom prst="rect">
            <a:avLst/>
          </a:prstGeom>
          <a:noFill/>
        </p:spPr>
        <p:txBody>
          <a:bodyPr wrap="square" rtlCol="0">
            <a:spAutoFit/>
            <a:scene3d>
              <a:camera prst="orthographicFront"/>
              <a:lightRig rig="threePt" dir="t"/>
            </a:scene3d>
            <a:sp3d contourW="12700"/>
          </a:bodyPr>
          <a:lstStyle/>
          <a:p>
            <a:pPr lvl="0" fontAlgn="base">
              <a:spcBef>
                <a:spcPct val="0"/>
              </a:spcBef>
              <a:spcAft>
                <a:spcPct val="0"/>
              </a:spcAft>
            </a:pPr>
            <a:r>
              <a:rPr lang="zh-CN" altLang="en-US" sz="4000" b="1" dirty="0" smtClean="0">
                <a:latin typeface="Times New Roman" pitchFamily="18" charset="0"/>
                <a:ea typeface="仿宋_GB2312" pitchFamily="49" charset="-122"/>
                <a:cs typeface="Times New Roman" pitchFamily="18" charset="0"/>
              </a:rPr>
              <a:t>序 言</a:t>
            </a:r>
            <a:endParaRPr lang="zh-CN" altLang="en-US" sz="4000" dirty="0" smtClean="0">
              <a:latin typeface="Arial" pitchFamily="34" charset="0"/>
              <a:ea typeface="仿宋_GB2312" pitchFamily="49" charset="-122"/>
              <a:cs typeface="Times New Roman" pitchFamily="18" charset="0"/>
            </a:endParaRPr>
          </a:p>
        </p:txBody>
      </p:sp>
      <p:sp>
        <p:nvSpPr>
          <p:cNvPr id="15" name="同心圆 14"/>
          <p:cNvSpPr/>
          <p:nvPr/>
        </p:nvSpPr>
        <p:spPr>
          <a:xfrm>
            <a:off x="-1793155" y="-1598266"/>
            <a:ext cx="3748963" cy="3748963"/>
          </a:xfrm>
          <a:prstGeom prst="donut">
            <a:avLst/>
          </a:prstGeom>
          <a:gradFill>
            <a:gsLst>
              <a:gs pos="0">
                <a:srgbClr val="F87038"/>
              </a:gs>
              <a:gs pos="38000">
                <a:srgbClr val="F35C49"/>
              </a:gs>
              <a:gs pos="18000">
                <a:srgbClr val="FD6743"/>
              </a:gs>
              <a:gs pos="56000">
                <a:srgbClr val="EE5058"/>
              </a:gs>
              <a:gs pos="95413">
                <a:srgbClr val="D72171"/>
              </a:gs>
              <a:gs pos="66000">
                <a:srgbClr val="E6486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同心圆 15"/>
          <p:cNvSpPr/>
          <p:nvPr/>
        </p:nvSpPr>
        <p:spPr>
          <a:xfrm>
            <a:off x="10317518" y="4983518"/>
            <a:ext cx="3748963" cy="3748963"/>
          </a:xfrm>
          <a:prstGeom prst="donut">
            <a:avLst/>
          </a:prstGeom>
          <a:gradFill>
            <a:gsLst>
              <a:gs pos="0">
                <a:srgbClr val="3323B1"/>
              </a:gs>
              <a:gs pos="38000">
                <a:srgbClr val="613EC2"/>
              </a:gs>
              <a:gs pos="18000">
                <a:srgbClr val="4F35B9"/>
              </a:gs>
              <a:gs pos="67000">
                <a:srgbClr val="9456D4"/>
              </a:gs>
              <a:gs pos="100000">
                <a:srgbClr val="A561DC"/>
              </a:gs>
            </a:gsLst>
            <a:lin ang="5400000" scaled="1"/>
          </a:gradFill>
          <a:ln w="12700" cap="flat">
            <a:noFill/>
            <a:prstDash val="solid"/>
            <a:miter lim="800000"/>
          </a:ln>
          <a:effectLst/>
        </p:spPr>
        <p:txBody>
          <a:bodyPr vert="horz" wrap="square" lIns="91440" tIns="45720" rIns="91440" bIns="45720" numCol="1" anchor="t" anchorCtr="0" compatLnSpc="1"/>
          <a:lstStyle/>
          <a:p>
            <a:endParaRPr lang="zh-CN" altLang="en-US">
              <a:solidFill>
                <a:schemeClr val="tx1"/>
              </a:solidFill>
            </a:endParaRPr>
          </a:p>
        </p:txBody>
      </p:sp>
      <p:sp>
        <p:nvSpPr>
          <p:cNvPr id="28674" name="Rectangle 2"/>
          <p:cNvSpPr>
            <a:spLocks noChangeArrowheads="1"/>
          </p:cNvSpPr>
          <p:nvPr/>
        </p:nvSpPr>
        <p:spPr bwMode="auto">
          <a:xfrm>
            <a:off x="5953125" y="2181225"/>
            <a:ext cx="596265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CN" altLang="en-US" sz="1600" dirty="0" smtClean="0"/>
              <a:t>为进一步深化“放管服”改革，推进我区房建市政工程招标投标领域的创新发展，全面落实招标人负责制，规范招标投标活动，根据区委区政府工作安排，我区政府开展了在房建市政工程领域进行“评定分离”改革研究，根据</a:t>
            </a:r>
            <a:r>
              <a:rPr lang="en-US" altLang="zh-CN" sz="1600" dirty="0" smtClean="0"/>
              <a:t>《</a:t>
            </a:r>
            <a:r>
              <a:rPr lang="zh-CN" altLang="en-US" sz="1600" dirty="0" smtClean="0"/>
              <a:t>江门市房屋建筑和市政基础设施工程招标投标“评定分离”改革试点实施方案</a:t>
            </a:r>
            <a:r>
              <a:rPr lang="en-US" altLang="zh-CN" sz="1600" dirty="0" smtClean="0"/>
              <a:t>》《</a:t>
            </a:r>
            <a:r>
              <a:rPr lang="zh-CN" altLang="en-US" sz="1600" dirty="0" smtClean="0"/>
              <a:t>江门市房屋建筑和市政基础设施工程招标投标“评定分离”改革试点工作指引</a:t>
            </a:r>
            <a:r>
              <a:rPr lang="en-US" altLang="zh-CN" sz="1600" dirty="0" smtClean="0"/>
              <a:t>》</a:t>
            </a:r>
            <a:r>
              <a:rPr lang="zh-CN" altLang="en-US" sz="1600" dirty="0" smtClean="0"/>
              <a:t>的精神，编制形成了</a:t>
            </a:r>
            <a:r>
              <a:rPr lang="en-US" altLang="zh-CN" sz="1600" dirty="0" smtClean="0"/>
              <a:t>《</a:t>
            </a:r>
            <a:r>
              <a:rPr lang="zh-CN" altLang="en-US" sz="1600" dirty="0" smtClean="0"/>
              <a:t>江海区房屋建筑和市政基础设施工程招标投标“评定分离”改革试点工作推荐入围和定标委员会成员库管理办法</a:t>
            </a:r>
            <a:r>
              <a:rPr lang="en-US" altLang="zh-CN" sz="1600" dirty="0" smtClean="0"/>
              <a:t>》</a:t>
            </a:r>
            <a:r>
              <a:rPr lang="zh-CN" altLang="en-US" sz="1600" dirty="0" smtClean="0"/>
              <a:t>。</a:t>
            </a:r>
          </a:p>
        </p:txBody>
      </p:sp>
    </p:spTree>
    <p:extLst>
      <p:ext uri="{BB962C8B-B14F-4D97-AF65-F5344CB8AC3E}">
        <p14:creationId xmlns="" xmlns:p14="http://schemas.microsoft.com/office/powerpoint/2010/main" val="22182202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5400000" flipH="1">
            <a:off x="2526437" y="1411276"/>
            <a:ext cx="2368934" cy="2684198"/>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blipFill dpi="0" rotWithShape="0">
            <a:blip r:embed="rId3"/>
            <a:srcRect/>
            <a:stretch>
              <a:fillRect/>
            </a:stretch>
          </a:blip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8996300" flipH="1">
            <a:off x="3389458" y="3744826"/>
            <a:ext cx="1414236" cy="160244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solidFill>
            <a:schemeClr val="bg1"/>
          </a:solidFill>
          <a:ln w="38100">
            <a:gradFill>
              <a:gsLst>
                <a:gs pos="0">
                  <a:srgbClr val="FA6C3D"/>
                </a:gs>
                <a:gs pos="36000">
                  <a:srgbClr val="F86246"/>
                </a:gs>
                <a:gs pos="68000">
                  <a:srgbClr val="E84A62"/>
                </a:gs>
                <a:gs pos="100000">
                  <a:srgbClr val="D9276F"/>
                </a:gs>
              </a:gsLst>
              <a:lin ang="5400000" scaled="1"/>
            </a:gradFill>
            <a:round/>
          </a:ln>
        </p:spPr>
        <p:txBody>
          <a:bodyPr vert="horz" wrap="square" lIns="91440" tIns="45720" rIns="91440" bIns="45720" numCol="1" anchor="t" anchorCtr="0" compatLnSpc="1"/>
          <a:lstStyle/>
          <a:p>
            <a:endParaRPr lang="zh-CN" altLang="en-US"/>
          </a:p>
        </p:txBody>
      </p:sp>
      <p:sp>
        <p:nvSpPr>
          <p:cNvPr id="6" name="Freeform 5"/>
          <p:cNvSpPr/>
          <p:nvPr/>
        </p:nvSpPr>
        <p:spPr bwMode="auto">
          <a:xfrm rot="8996300" flipH="1">
            <a:off x="1763913" y="2311548"/>
            <a:ext cx="1021051" cy="115693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w="38100">
            <a:noFill/>
            <a:round/>
          </a:ln>
        </p:spPr>
        <p:txBody>
          <a:bodyPr vert="horz" wrap="square" lIns="91440" tIns="45720" rIns="91440" bIns="45720" numCol="1" anchor="t" anchorCtr="0" compatLnSpc="1"/>
          <a:lstStyle/>
          <a:p>
            <a:endParaRPr lang="zh-CN" altLang="en-US"/>
          </a:p>
        </p:txBody>
      </p:sp>
      <p:sp>
        <p:nvSpPr>
          <p:cNvPr id="7" name="Freeform 5"/>
          <p:cNvSpPr/>
          <p:nvPr/>
        </p:nvSpPr>
        <p:spPr bwMode="auto">
          <a:xfrm rot="5400000" flipH="1">
            <a:off x="1850911" y="4006822"/>
            <a:ext cx="1588390" cy="1799776"/>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8996300" flipH="1">
            <a:off x="4439879" y="1157095"/>
            <a:ext cx="1332715" cy="1510075"/>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w="38100">
            <a:noFill/>
            <a:round/>
          </a:ln>
        </p:spPr>
        <p:txBody>
          <a:bodyPr vert="horz" wrap="square" lIns="91440" tIns="45720" rIns="91440" bIns="45720" numCol="1" anchor="t" anchorCtr="0" compatLnSpc="1"/>
          <a:lstStyle/>
          <a:p>
            <a:endParaRPr lang="zh-CN" altLang="en-US"/>
          </a:p>
        </p:txBody>
      </p:sp>
      <p:sp>
        <p:nvSpPr>
          <p:cNvPr id="11" name="文本框 10"/>
          <p:cNvSpPr txBox="1"/>
          <p:nvPr/>
        </p:nvSpPr>
        <p:spPr>
          <a:xfrm>
            <a:off x="5964110" y="1248297"/>
            <a:ext cx="4815742" cy="707886"/>
          </a:xfrm>
          <a:prstGeom prst="rect">
            <a:avLst/>
          </a:prstGeom>
          <a:noFill/>
        </p:spPr>
        <p:txBody>
          <a:bodyPr wrap="none" rtlCol="0">
            <a:spAutoFit/>
            <a:scene3d>
              <a:camera prst="orthographicFront"/>
              <a:lightRig rig="threePt" dir="t"/>
            </a:scene3d>
            <a:sp3d contourW="12700"/>
          </a:bodyPr>
          <a:lstStyle/>
          <a:p>
            <a:r>
              <a:rPr lang="en-US" altLang="zh-CN" sz="4000" b="1" dirty="0" smtClean="0"/>
              <a:t>《</a:t>
            </a:r>
            <a:r>
              <a:rPr lang="zh-CN" altLang="en-US" sz="4000" b="1" dirty="0" smtClean="0"/>
              <a:t>办法</a:t>
            </a:r>
            <a:r>
              <a:rPr lang="en-US" altLang="zh-CN" sz="4000" b="1" dirty="0" smtClean="0"/>
              <a:t>》</a:t>
            </a:r>
            <a:r>
              <a:rPr lang="zh-CN" altLang="en-US" sz="4000" b="1" dirty="0" smtClean="0"/>
              <a:t>的起草背景</a:t>
            </a:r>
            <a:endParaRPr lang="zh-CN" altLang="en-US" sz="4000" b="1" dirty="0">
              <a:gradFill>
                <a:gsLst>
                  <a:gs pos="41000">
                    <a:srgbClr val="583ABE"/>
                  </a:gs>
                  <a:gs pos="50000">
                    <a:srgbClr val="583ABE"/>
                  </a:gs>
                  <a:gs pos="50000">
                    <a:srgbClr val="F2584D"/>
                  </a:gs>
                </a:gsLst>
                <a:lin ang="5400000" scaled="1"/>
              </a:gradFill>
              <a:latin typeface="Century Gothic" panose="020B0502020202020204" pitchFamily="34" charset="0"/>
              <a:ea typeface="时尚中黑简体" panose="01010104010101010101" pitchFamily="2" charset="-122"/>
            </a:endParaRPr>
          </a:p>
        </p:txBody>
      </p:sp>
      <p:sp>
        <p:nvSpPr>
          <p:cNvPr id="15" name="同心圆 14"/>
          <p:cNvSpPr/>
          <p:nvPr/>
        </p:nvSpPr>
        <p:spPr>
          <a:xfrm>
            <a:off x="-1793155" y="-1598266"/>
            <a:ext cx="3748963" cy="3748963"/>
          </a:xfrm>
          <a:prstGeom prst="donut">
            <a:avLst/>
          </a:prstGeom>
          <a:gradFill>
            <a:gsLst>
              <a:gs pos="0">
                <a:srgbClr val="F87038"/>
              </a:gs>
              <a:gs pos="38000">
                <a:srgbClr val="F35C49"/>
              </a:gs>
              <a:gs pos="18000">
                <a:srgbClr val="FD6743"/>
              </a:gs>
              <a:gs pos="56000">
                <a:srgbClr val="EE5058"/>
              </a:gs>
              <a:gs pos="95413">
                <a:srgbClr val="D72171"/>
              </a:gs>
              <a:gs pos="66000">
                <a:srgbClr val="E6486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同心圆 15"/>
          <p:cNvSpPr/>
          <p:nvPr/>
        </p:nvSpPr>
        <p:spPr>
          <a:xfrm>
            <a:off x="10317518" y="4983518"/>
            <a:ext cx="3748963" cy="3748963"/>
          </a:xfrm>
          <a:prstGeom prst="donut">
            <a:avLst/>
          </a:prstGeom>
          <a:gradFill>
            <a:gsLst>
              <a:gs pos="0">
                <a:srgbClr val="3323B1"/>
              </a:gs>
              <a:gs pos="38000">
                <a:srgbClr val="613EC2"/>
              </a:gs>
              <a:gs pos="18000">
                <a:srgbClr val="4F35B9"/>
              </a:gs>
              <a:gs pos="67000">
                <a:srgbClr val="9456D4"/>
              </a:gs>
              <a:gs pos="100000">
                <a:srgbClr val="A561DC"/>
              </a:gs>
            </a:gsLst>
            <a:lin ang="5400000" scaled="1"/>
          </a:gradFill>
          <a:ln w="12700" cap="flat">
            <a:noFill/>
            <a:prstDash val="solid"/>
            <a:miter lim="800000"/>
          </a:ln>
          <a:effectLst/>
        </p:spPr>
        <p:txBody>
          <a:bodyPr vert="horz" wrap="square" lIns="91440" tIns="45720" rIns="91440" bIns="45720" numCol="1" anchor="t" anchorCtr="0" compatLnSpc="1"/>
          <a:lstStyle/>
          <a:p>
            <a:endParaRPr lang="zh-CN" altLang="en-US">
              <a:solidFill>
                <a:schemeClr val="tx1"/>
              </a:solidFill>
            </a:endParaRPr>
          </a:p>
        </p:txBody>
      </p:sp>
      <p:sp>
        <p:nvSpPr>
          <p:cNvPr id="33" name="矩形 32"/>
          <p:cNvSpPr/>
          <p:nvPr/>
        </p:nvSpPr>
        <p:spPr>
          <a:xfrm>
            <a:off x="5572125" y="2084338"/>
            <a:ext cx="6096000" cy="3139321"/>
          </a:xfrm>
          <a:prstGeom prst="rect">
            <a:avLst/>
          </a:prstGeom>
        </p:spPr>
        <p:txBody>
          <a:bodyPr>
            <a:spAutoFit/>
          </a:bodyPr>
          <a:lstStyle/>
          <a:p>
            <a:r>
              <a:rPr lang="zh-CN" altLang="en-US" dirty="0" smtClean="0"/>
              <a:t>工程招标投标制度在规范建筑市场行为、提高投资效益、促进廉政建设等方面发挥了重要作用。但是，当前工程招标投标活动中招标人主体责任缺失，串通投标、弄虚作假等违法违规问题依然突出。目前，国家、省已出台或计划出台的有关招投标领域的政策文件中多有涉及“评定分离”改革内容。市委十三届十一次全会报告也明确提到要深化招投标制度改革，支持江海区探索“评定分离”的招投标模式。</a:t>
            </a:r>
            <a:r>
              <a:rPr lang="en-US" altLang="zh-CN" dirty="0" smtClean="0"/>
              <a:t>《</a:t>
            </a:r>
            <a:r>
              <a:rPr lang="zh-CN" altLang="en-US" dirty="0" smtClean="0"/>
              <a:t>江门市房屋建筑和市政基础设施工程招标投标“评定分离”改革试点实施方案</a:t>
            </a:r>
            <a:r>
              <a:rPr lang="en-US" altLang="zh-CN" dirty="0" smtClean="0"/>
              <a:t>》《</a:t>
            </a:r>
            <a:r>
              <a:rPr lang="zh-CN" altLang="en-US" dirty="0" smtClean="0"/>
              <a:t>江门市房屋建筑和市政基础设施工程招标投标“评定分离”改革试点工作指引</a:t>
            </a:r>
            <a:r>
              <a:rPr lang="en-US" altLang="zh-CN" dirty="0" smtClean="0"/>
              <a:t>》</a:t>
            </a:r>
            <a:r>
              <a:rPr lang="zh-CN" altLang="en-US" dirty="0" smtClean="0"/>
              <a:t>已于</a:t>
            </a:r>
            <a:r>
              <a:rPr lang="en-US" altLang="zh-CN" dirty="0" smtClean="0"/>
              <a:t>2020</a:t>
            </a:r>
            <a:r>
              <a:rPr lang="zh-CN" altLang="en-US" dirty="0" smtClean="0"/>
              <a:t>年</a:t>
            </a:r>
            <a:r>
              <a:rPr lang="en-US" altLang="zh-CN" dirty="0" smtClean="0"/>
              <a:t>6</a:t>
            </a:r>
            <a:r>
              <a:rPr lang="zh-CN" altLang="en-US" dirty="0" smtClean="0"/>
              <a:t>月印发出台。</a:t>
            </a:r>
            <a:endParaRPr lang="zh-CN" altLang="en-US" dirty="0"/>
          </a:p>
        </p:txBody>
      </p:sp>
    </p:spTree>
    <p:extLst>
      <p:ext uri="{BB962C8B-B14F-4D97-AF65-F5344CB8AC3E}">
        <p14:creationId xmlns="" xmlns:p14="http://schemas.microsoft.com/office/powerpoint/2010/main" val="8313156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5400000" flipH="1">
            <a:off x="2526437" y="1411276"/>
            <a:ext cx="2368934" cy="2684198"/>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blipFill dpi="0" rotWithShape="0">
            <a:blip r:embed="rId3"/>
            <a:srcRect/>
            <a:stretch>
              <a:fillRect/>
            </a:stretch>
          </a:blip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8996300" flipH="1">
            <a:off x="3389458" y="3744826"/>
            <a:ext cx="1414236" cy="160244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solidFill>
            <a:schemeClr val="bg1"/>
          </a:solidFill>
          <a:ln w="38100">
            <a:gradFill>
              <a:gsLst>
                <a:gs pos="0">
                  <a:srgbClr val="FA6C3D"/>
                </a:gs>
                <a:gs pos="36000">
                  <a:srgbClr val="F86246"/>
                </a:gs>
                <a:gs pos="68000">
                  <a:srgbClr val="E84A62"/>
                </a:gs>
                <a:gs pos="100000">
                  <a:srgbClr val="D9276F"/>
                </a:gs>
              </a:gsLst>
              <a:lin ang="5400000" scaled="1"/>
            </a:gradFill>
            <a:round/>
          </a:ln>
        </p:spPr>
        <p:txBody>
          <a:bodyPr vert="horz" wrap="square" lIns="91440" tIns="45720" rIns="91440" bIns="45720" numCol="1" anchor="t" anchorCtr="0" compatLnSpc="1"/>
          <a:lstStyle/>
          <a:p>
            <a:endParaRPr lang="zh-CN" altLang="en-US"/>
          </a:p>
        </p:txBody>
      </p:sp>
      <p:sp>
        <p:nvSpPr>
          <p:cNvPr id="6" name="Freeform 5"/>
          <p:cNvSpPr/>
          <p:nvPr/>
        </p:nvSpPr>
        <p:spPr bwMode="auto">
          <a:xfrm rot="8996300" flipH="1">
            <a:off x="1763913" y="2311548"/>
            <a:ext cx="1021051" cy="115693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w="38100">
            <a:noFill/>
            <a:round/>
          </a:ln>
        </p:spPr>
        <p:txBody>
          <a:bodyPr vert="horz" wrap="square" lIns="91440" tIns="45720" rIns="91440" bIns="45720" numCol="1" anchor="t" anchorCtr="0" compatLnSpc="1"/>
          <a:lstStyle/>
          <a:p>
            <a:endParaRPr lang="zh-CN" altLang="en-US"/>
          </a:p>
        </p:txBody>
      </p:sp>
      <p:sp>
        <p:nvSpPr>
          <p:cNvPr id="7" name="Freeform 5"/>
          <p:cNvSpPr/>
          <p:nvPr/>
        </p:nvSpPr>
        <p:spPr bwMode="auto">
          <a:xfrm rot="5400000" flipH="1">
            <a:off x="1850911" y="4006822"/>
            <a:ext cx="1588390" cy="1799776"/>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8996300" flipH="1">
            <a:off x="4439879" y="1157095"/>
            <a:ext cx="1332715" cy="1510075"/>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w="38100">
            <a:noFill/>
            <a:round/>
          </a:ln>
        </p:spPr>
        <p:txBody>
          <a:bodyPr vert="horz" wrap="square" lIns="91440" tIns="45720" rIns="91440" bIns="45720" numCol="1" anchor="t" anchorCtr="0" compatLnSpc="1"/>
          <a:lstStyle/>
          <a:p>
            <a:endParaRPr lang="zh-CN" altLang="en-US"/>
          </a:p>
        </p:txBody>
      </p:sp>
      <p:sp>
        <p:nvSpPr>
          <p:cNvPr id="11" name="文本框 10"/>
          <p:cNvSpPr txBox="1"/>
          <p:nvPr/>
        </p:nvSpPr>
        <p:spPr>
          <a:xfrm>
            <a:off x="6021260" y="1060976"/>
            <a:ext cx="4815742" cy="707886"/>
          </a:xfrm>
          <a:prstGeom prst="rect">
            <a:avLst/>
          </a:prstGeom>
          <a:noFill/>
        </p:spPr>
        <p:txBody>
          <a:bodyPr wrap="none" rtlCol="0">
            <a:spAutoFit/>
            <a:scene3d>
              <a:camera prst="orthographicFront"/>
              <a:lightRig rig="threePt" dir="t"/>
            </a:scene3d>
            <a:sp3d contourW="12700"/>
          </a:bodyPr>
          <a:lstStyle/>
          <a:p>
            <a:r>
              <a:rPr lang="en-US" altLang="zh-CN" sz="4000" b="1" dirty="0" smtClean="0"/>
              <a:t>《</a:t>
            </a:r>
            <a:r>
              <a:rPr lang="zh-CN" altLang="en-US" sz="4000" b="1" dirty="0" smtClean="0"/>
              <a:t>办法</a:t>
            </a:r>
            <a:r>
              <a:rPr lang="en-US" altLang="zh-CN" sz="4000" b="1" dirty="0" smtClean="0"/>
              <a:t>》</a:t>
            </a:r>
            <a:r>
              <a:rPr lang="zh-CN" altLang="en-US" sz="4000" b="1" dirty="0" smtClean="0"/>
              <a:t>的主要依据</a:t>
            </a:r>
            <a:endParaRPr lang="zh-CN" altLang="en-US" sz="4000" dirty="0"/>
          </a:p>
        </p:txBody>
      </p:sp>
      <p:sp>
        <p:nvSpPr>
          <p:cNvPr id="15" name="同心圆 14"/>
          <p:cNvSpPr/>
          <p:nvPr/>
        </p:nvSpPr>
        <p:spPr>
          <a:xfrm>
            <a:off x="-1793155" y="-1598266"/>
            <a:ext cx="3748963" cy="3748963"/>
          </a:xfrm>
          <a:prstGeom prst="donut">
            <a:avLst/>
          </a:prstGeom>
          <a:gradFill>
            <a:gsLst>
              <a:gs pos="0">
                <a:srgbClr val="F87038"/>
              </a:gs>
              <a:gs pos="38000">
                <a:srgbClr val="F35C49"/>
              </a:gs>
              <a:gs pos="18000">
                <a:srgbClr val="FD6743"/>
              </a:gs>
              <a:gs pos="56000">
                <a:srgbClr val="EE5058"/>
              </a:gs>
              <a:gs pos="95413">
                <a:srgbClr val="D72171"/>
              </a:gs>
              <a:gs pos="66000">
                <a:srgbClr val="E6486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同心圆 15"/>
          <p:cNvSpPr/>
          <p:nvPr/>
        </p:nvSpPr>
        <p:spPr>
          <a:xfrm>
            <a:off x="10317518" y="4983518"/>
            <a:ext cx="3748963" cy="3748963"/>
          </a:xfrm>
          <a:prstGeom prst="donut">
            <a:avLst/>
          </a:prstGeom>
          <a:gradFill>
            <a:gsLst>
              <a:gs pos="0">
                <a:srgbClr val="3323B1"/>
              </a:gs>
              <a:gs pos="38000">
                <a:srgbClr val="613EC2"/>
              </a:gs>
              <a:gs pos="18000">
                <a:srgbClr val="4F35B9"/>
              </a:gs>
              <a:gs pos="67000">
                <a:srgbClr val="9456D4"/>
              </a:gs>
              <a:gs pos="100000">
                <a:srgbClr val="A561DC"/>
              </a:gs>
            </a:gsLst>
            <a:lin ang="5400000" scaled="1"/>
          </a:gradFill>
          <a:ln w="12700" cap="flat">
            <a:noFill/>
            <a:prstDash val="solid"/>
            <a:miter lim="800000"/>
          </a:ln>
          <a:effectLst/>
        </p:spPr>
        <p:txBody>
          <a:bodyPr vert="horz" wrap="square" lIns="91440" tIns="45720" rIns="91440" bIns="45720" numCol="1" anchor="t" anchorCtr="0" compatLnSpc="1"/>
          <a:lstStyle/>
          <a:p>
            <a:endParaRPr lang="zh-CN" altLang="en-US">
              <a:solidFill>
                <a:schemeClr val="tx1"/>
              </a:solidFill>
            </a:endParaRPr>
          </a:p>
        </p:txBody>
      </p:sp>
      <p:sp>
        <p:nvSpPr>
          <p:cNvPr id="13" name="TextBox 9"/>
          <p:cNvSpPr txBox="1"/>
          <p:nvPr/>
        </p:nvSpPr>
        <p:spPr>
          <a:xfrm>
            <a:off x="5972175" y="2000253"/>
            <a:ext cx="5791199" cy="3077766"/>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dirty="0" smtClean="0">
                <a:solidFill>
                  <a:schemeClr val="tx1"/>
                </a:solidFill>
              </a:rPr>
              <a:t>此次修订的主要依据为</a:t>
            </a:r>
            <a:r>
              <a:rPr lang="en-US" altLang="zh-CN" dirty="0" smtClean="0">
                <a:solidFill>
                  <a:schemeClr val="tx1"/>
                </a:solidFill>
              </a:rPr>
              <a:t>《</a:t>
            </a:r>
            <a:r>
              <a:rPr lang="zh-CN" altLang="en-US" dirty="0" smtClean="0">
                <a:solidFill>
                  <a:schemeClr val="tx1"/>
                </a:solidFill>
              </a:rPr>
              <a:t>中华人民共和国招标投标法</a:t>
            </a:r>
            <a:r>
              <a:rPr lang="en-US" altLang="zh-CN" dirty="0" smtClean="0">
                <a:solidFill>
                  <a:schemeClr val="tx1"/>
                </a:solidFill>
              </a:rPr>
              <a:t>》《</a:t>
            </a:r>
            <a:r>
              <a:rPr lang="zh-CN" altLang="en-US" dirty="0" smtClean="0">
                <a:solidFill>
                  <a:schemeClr val="tx1"/>
                </a:solidFill>
              </a:rPr>
              <a:t>中华人民共和国招标投标实施条例</a:t>
            </a:r>
            <a:r>
              <a:rPr lang="en-US" altLang="zh-CN" dirty="0" smtClean="0">
                <a:solidFill>
                  <a:schemeClr val="tx1"/>
                </a:solidFill>
              </a:rPr>
              <a:t>》《</a:t>
            </a:r>
            <a:r>
              <a:rPr lang="zh-CN" altLang="en-US" dirty="0" smtClean="0">
                <a:solidFill>
                  <a:schemeClr val="tx1"/>
                </a:solidFill>
              </a:rPr>
              <a:t>广东省实施</a:t>
            </a:r>
            <a:r>
              <a:rPr lang="en-US" dirty="0" smtClean="0">
                <a:solidFill>
                  <a:schemeClr val="tx1"/>
                </a:solidFill>
              </a:rPr>
              <a:t>&lt;</a:t>
            </a:r>
            <a:r>
              <a:rPr lang="zh-CN" altLang="en-US" dirty="0" smtClean="0">
                <a:solidFill>
                  <a:schemeClr val="tx1"/>
                </a:solidFill>
              </a:rPr>
              <a:t>中华人民共和国招标投标法</a:t>
            </a:r>
            <a:r>
              <a:rPr lang="en-US" dirty="0" smtClean="0">
                <a:solidFill>
                  <a:schemeClr val="tx1"/>
                </a:solidFill>
              </a:rPr>
              <a:t>&gt;</a:t>
            </a:r>
            <a:r>
              <a:rPr lang="zh-CN" altLang="en-US" dirty="0" smtClean="0">
                <a:solidFill>
                  <a:schemeClr val="tx1"/>
                </a:solidFill>
              </a:rPr>
              <a:t>办法</a:t>
            </a:r>
            <a:r>
              <a:rPr lang="en-US" altLang="zh-CN" dirty="0" smtClean="0">
                <a:solidFill>
                  <a:schemeClr val="tx1"/>
                </a:solidFill>
              </a:rPr>
              <a:t>》《</a:t>
            </a:r>
            <a:r>
              <a:rPr lang="zh-CN" altLang="en-US" dirty="0" smtClean="0">
                <a:solidFill>
                  <a:schemeClr val="tx1"/>
                </a:solidFill>
              </a:rPr>
              <a:t>广东省住房和城乡建设厅关于深化房屋建筑和市政基础设施工程领域招标投标改革的实施意见</a:t>
            </a:r>
            <a:r>
              <a:rPr lang="en-US" altLang="zh-CN" dirty="0" smtClean="0">
                <a:solidFill>
                  <a:schemeClr val="tx1"/>
                </a:solidFill>
              </a:rPr>
              <a:t>》《</a:t>
            </a:r>
            <a:r>
              <a:rPr lang="zh-CN" altLang="en-US" dirty="0" smtClean="0">
                <a:solidFill>
                  <a:schemeClr val="tx1"/>
                </a:solidFill>
              </a:rPr>
              <a:t>江门市房屋建筑和市政基础设施工程招标投标“评定分离”改革试点实施方案</a:t>
            </a:r>
            <a:r>
              <a:rPr lang="en-US" altLang="zh-CN" dirty="0" smtClean="0">
                <a:solidFill>
                  <a:schemeClr val="tx1"/>
                </a:solidFill>
              </a:rPr>
              <a:t>》《</a:t>
            </a:r>
            <a:r>
              <a:rPr lang="zh-CN" altLang="en-US" dirty="0" smtClean="0">
                <a:solidFill>
                  <a:schemeClr val="tx1"/>
                </a:solidFill>
              </a:rPr>
              <a:t>江门市房屋建筑和市政基础设施工程招标投标“评定分离”改革试点工作指引</a:t>
            </a:r>
            <a:r>
              <a:rPr lang="en-US" altLang="zh-CN" dirty="0" smtClean="0">
                <a:solidFill>
                  <a:schemeClr val="tx1"/>
                </a:solidFill>
              </a:rPr>
              <a:t>》</a:t>
            </a:r>
            <a:r>
              <a:rPr lang="zh-CN" altLang="en-US" dirty="0" smtClean="0">
                <a:solidFill>
                  <a:schemeClr val="tx1"/>
                </a:solidFill>
              </a:rPr>
              <a:t>等法律法规和工作指引。</a:t>
            </a:r>
          </a:p>
          <a:p>
            <a:pPr lvl="0"/>
            <a:endParaRPr lang="zh-CN" altLang="en-US" sz="1400" dirty="0">
              <a:solidFill>
                <a:schemeClr val="tx1">
                  <a:lumMod val="75000"/>
                  <a:lumOff val="2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5400000" flipH="1">
            <a:off x="2526437" y="1411276"/>
            <a:ext cx="2368934" cy="2684198"/>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blipFill dpi="0" rotWithShape="0">
            <a:blip r:embed="rId3"/>
            <a:srcRect/>
            <a:stretch>
              <a:fillRect/>
            </a:stretch>
          </a:blip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8996300" flipH="1">
            <a:off x="3389458" y="3744826"/>
            <a:ext cx="1414236" cy="160244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solidFill>
            <a:schemeClr val="bg1"/>
          </a:solidFill>
          <a:ln w="38100">
            <a:gradFill>
              <a:gsLst>
                <a:gs pos="0">
                  <a:srgbClr val="FA6C3D"/>
                </a:gs>
                <a:gs pos="36000">
                  <a:srgbClr val="F86246"/>
                </a:gs>
                <a:gs pos="68000">
                  <a:srgbClr val="E84A62"/>
                </a:gs>
                <a:gs pos="100000">
                  <a:srgbClr val="D9276F"/>
                </a:gs>
              </a:gsLst>
              <a:lin ang="5400000" scaled="1"/>
            </a:gradFill>
            <a:round/>
          </a:ln>
        </p:spPr>
        <p:txBody>
          <a:bodyPr vert="horz" wrap="square" lIns="91440" tIns="45720" rIns="91440" bIns="45720" numCol="1" anchor="t" anchorCtr="0" compatLnSpc="1"/>
          <a:lstStyle/>
          <a:p>
            <a:endParaRPr lang="zh-CN" altLang="en-US"/>
          </a:p>
        </p:txBody>
      </p:sp>
      <p:sp>
        <p:nvSpPr>
          <p:cNvPr id="6" name="Freeform 5"/>
          <p:cNvSpPr/>
          <p:nvPr/>
        </p:nvSpPr>
        <p:spPr bwMode="auto">
          <a:xfrm rot="8996300" flipH="1">
            <a:off x="1763913" y="2311548"/>
            <a:ext cx="1021051" cy="115693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w="38100">
            <a:noFill/>
            <a:round/>
          </a:ln>
        </p:spPr>
        <p:txBody>
          <a:bodyPr vert="horz" wrap="square" lIns="91440" tIns="45720" rIns="91440" bIns="45720" numCol="1" anchor="t" anchorCtr="0" compatLnSpc="1"/>
          <a:lstStyle/>
          <a:p>
            <a:endParaRPr lang="zh-CN" altLang="en-US"/>
          </a:p>
        </p:txBody>
      </p:sp>
      <p:sp>
        <p:nvSpPr>
          <p:cNvPr id="7" name="Freeform 5"/>
          <p:cNvSpPr/>
          <p:nvPr/>
        </p:nvSpPr>
        <p:spPr bwMode="auto">
          <a:xfrm rot="5400000" flipH="1">
            <a:off x="1850911" y="4006822"/>
            <a:ext cx="1588390" cy="1799776"/>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8996300" flipH="1">
            <a:off x="4439879" y="1157095"/>
            <a:ext cx="1332715" cy="1510075"/>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w="38100">
            <a:noFill/>
            <a:round/>
          </a:ln>
        </p:spPr>
        <p:txBody>
          <a:bodyPr vert="horz" wrap="square" lIns="91440" tIns="45720" rIns="91440" bIns="45720" numCol="1" anchor="t" anchorCtr="0" compatLnSpc="1"/>
          <a:lstStyle/>
          <a:p>
            <a:endParaRPr lang="zh-CN" altLang="en-US"/>
          </a:p>
        </p:txBody>
      </p:sp>
      <p:sp>
        <p:nvSpPr>
          <p:cNvPr id="11" name="文本框 10"/>
          <p:cNvSpPr txBox="1"/>
          <p:nvPr/>
        </p:nvSpPr>
        <p:spPr>
          <a:xfrm>
            <a:off x="6011735" y="1756301"/>
            <a:ext cx="5844870" cy="707886"/>
          </a:xfrm>
          <a:prstGeom prst="rect">
            <a:avLst/>
          </a:prstGeom>
          <a:noFill/>
        </p:spPr>
        <p:txBody>
          <a:bodyPr wrap="none" rtlCol="0">
            <a:spAutoFit/>
            <a:scene3d>
              <a:camera prst="orthographicFront"/>
              <a:lightRig rig="threePt" dir="t"/>
            </a:scene3d>
            <a:sp3d contourW="12700"/>
          </a:bodyPr>
          <a:lstStyle/>
          <a:p>
            <a:r>
              <a:rPr lang="en-US" altLang="zh-CN" sz="4000" b="1" dirty="0" smtClean="0"/>
              <a:t>《</a:t>
            </a:r>
            <a:r>
              <a:rPr lang="zh-CN" altLang="en-US" sz="4000" b="1" dirty="0" smtClean="0"/>
              <a:t>办法</a:t>
            </a:r>
            <a:r>
              <a:rPr lang="en-US" altLang="zh-CN" sz="4000" b="1" dirty="0" smtClean="0"/>
              <a:t>》</a:t>
            </a:r>
            <a:r>
              <a:rPr lang="zh-CN" altLang="en-US" sz="4000" b="1" dirty="0" smtClean="0"/>
              <a:t>的征求意见过程</a:t>
            </a:r>
            <a:endParaRPr lang="zh-CN" altLang="en-US" sz="4000" dirty="0"/>
          </a:p>
        </p:txBody>
      </p:sp>
      <p:sp>
        <p:nvSpPr>
          <p:cNvPr id="15" name="同心圆 14"/>
          <p:cNvSpPr/>
          <p:nvPr/>
        </p:nvSpPr>
        <p:spPr>
          <a:xfrm>
            <a:off x="-1793155" y="-1598266"/>
            <a:ext cx="3748963" cy="3748963"/>
          </a:xfrm>
          <a:prstGeom prst="donut">
            <a:avLst/>
          </a:prstGeom>
          <a:gradFill>
            <a:gsLst>
              <a:gs pos="0">
                <a:srgbClr val="F87038"/>
              </a:gs>
              <a:gs pos="38000">
                <a:srgbClr val="F35C49"/>
              </a:gs>
              <a:gs pos="18000">
                <a:srgbClr val="FD6743"/>
              </a:gs>
              <a:gs pos="56000">
                <a:srgbClr val="EE5058"/>
              </a:gs>
              <a:gs pos="95413">
                <a:srgbClr val="D72171"/>
              </a:gs>
              <a:gs pos="66000">
                <a:srgbClr val="E6486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同心圆 15"/>
          <p:cNvSpPr/>
          <p:nvPr/>
        </p:nvSpPr>
        <p:spPr>
          <a:xfrm>
            <a:off x="10317518" y="4983518"/>
            <a:ext cx="3748963" cy="3748963"/>
          </a:xfrm>
          <a:prstGeom prst="donut">
            <a:avLst/>
          </a:prstGeom>
          <a:gradFill>
            <a:gsLst>
              <a:gs pos="0">
                <a:srgbClr val="3323B1"/>
              </a:gs>
              <a:gs pos="38000">
                <a:srgbClr val="613EC2"/>
              </a:gs>
              <a:gs pos="18000">
                <a:srgbClr val="4F35B9"/>
              </a:gs>
              <a:gs pos="67000">
                <a:srgbClr val="9456D4"/>
              </a:gs>
              <a:gs pos="100000">
                <a:srgbClr val="A561DC"/>
              </a:gs>
            </a:gsLst>
            <a:lin ang="5400000" scaled="1"/>
          </a:gradFill>
          <a:ln w="12700" cap="flat">
            <a:noFill/>
            <a:prstDash val="solid"/>
            <a:miter lim="800000"/>
          </a:ln>
          <a:effectLst/>
        </p:spPr>
        <p:txBody>
          <a:bodyPr vert="horz" wrap="square" lIns="91440" tIns="45720" rIns="91440" bIns="45720" numCol="1" anchor="t" anchorCtr="0" compatLnSpc="1"/>
          <a:lstStyle/>
          <a:p>
            <a:endParaRPr lang="zh-CN" altLang="en-US">
              <a:solidFill>
                <a:schemeClr val="tx1"/>
              </a:solidFill>
            </a:endParaRPr>
          </a:p>
        </p:txBody>
      </p:sp>
      <p:sp>
        <p:nvSpPr>
          <p:cNvPr id="13" name="TextBox 9"/>
          <p:cNvSpPr txBox="1"/>
          <p:nvPr/>
        </p:nvSpPr>
        <p:spPr>
          <a:xfrm>
            <a:off x="6382120" y="2692975"/>
            <a:ext cx="5238380" cy="2154436"/>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en-US" altLang="zh-CN" dirty="0" smtClean="0">
                <a:solidFill>
                  <a:schemeClr val="tx1"/>
                </a:solidFill>
              </a:rPr>
              <a:t>2020</a:t>
            </a:r>
            <a:r>
              <a:rPr lang="zh-CN" altLang="en-US" dirty="0" smtClean="0">
                <a:solidFill>
                  <a:schemeClr val="tx1"/>
                </a:solidFill>
              </a:rPr>
              <a:t>年</a:t>
            </a:r>
            <a:r>
              <a:rPr lang="en-US" altLang="zh-CN" dirty="0" smtClean="0">
                <a:solidFill>
                  <a:schemeClr val="tx1"/>
                </a:solidFill>
              </a:rPr>
              <a:t>8</a:t>
            </a:r>
            <a:r>
              <a:rPr lang="zh-CN" altLang="en-US" dirty="0" smtClean="0">
                <a:solidFill>
                  <a:schemeClr val="tx1"/>
                </a:solidFill>
              </a:rPr>
              <a:t>月</a:t>
            </a:r>
            <a:r>
              <a:rPr lang="en-US" altLang="zh-CN" dirty="0" smtClean="0">
                <a:solidFill>
                  <a:schemeClr val="tx1"/>
                </a:solidFill>
              </a:rPr>
              <a:t>11</a:t>
            </a:r>
            <a:r>
              <a:rPr lang="zh-CN" altLang="en-US" dirty="0" smtClean="0">
                <a:solidFill>
                  <a:schemeClr val="tx1"/>
                </a:solidFill>
              </a:rPr>
              <a:t>日到</a:t>
            </a:r>
            <a:r>
              <a:rPr lang="en-US" altLang="zh-CN" dirty="0" smtClean="0">
                <a:solidFill>
                  <a:schemeClr val="tx1"/>
                </a:solidFill>
              </a:rPr>
              <a:t>8</a:t>
            </a:r>
            <a:r>
              <a:rPr lang="zh-CN" altLang="en-US" dirty="0" smtClean="0">
                <a:solidFill>
                  <a:schemeClr val="tx1"/>
                </a:solidFill>
              </a:rPr>
              <a:t>月</a:t>
            </a:r>
            <a:r>
              <a:rPr lang="en-US" altLang="zh-CN" dirty="0" smtClean="0">
                <a:solidFill>
                  <a:schemeClr val="tx1"/>
                </a:solidFill>
              </a:rPr>
              <a:t>25</a:t>
            </a:r>
            <a:r>
              <a:rPr lang="zh-CN" altLang="en-US" dirty="0" smtClean="0">
                <a:solidFill>
                  <a:schemeClr val="tx1"/>
                </a:solidFill>
              </a:rPr>
              <a:t>日，共发了</a:t>
            </a:r>
            <a:r>
              <a:rPr lang="en-US" altLang="zh-CN" dirty="0" smtClean="0">
                <a:solidFill>
                  <a:schemeClr val="tx1"/>
                </a:solidFill>
              </a:rPr>
              <a:t>3</a:t>
            </a:r>
            <a:r>
              <a:rPr lang="zh-CN" altLang="en-US" dirty="0" smtClean="0">
                <a:solidFill>
                  <a:schemeClr val="tx1"/>
                </a:solidFill>
              </a:rPr>
              <a:t>次征求意见稿征询区各部门意见，对反馈的意见与相关部门充分沟通并最终达成一致。</a:t>
            </a:r>
            <a:r>
              <a:rPr lang="en-US" altLang="zh-CN" dirty="0" smtClean="0">
                <a:solidFill>
                  <a:schemeClr val="tx1"/>
                </a:solidFill>
              </a:rPr>
              <a:t>2020</a:t>
            </a:r>
            <a:r>
              <a:rPr lang="zh-CN" altLang="en-US" dirty="0" smtClean="0">
                <a:solidFill>
                  <a:schemeClr val="tx1"/>
                </a:solidFill>
              </a:rPr>
              <a:t>年</a:t>
            </a:r>
            <a:r>
              <a:rPr lang="en-US" altLang="zh-CN" dirty="0" smtClean="0">
                <a:solidFill>
                  <a:schemeClr val="tx1"/>
                </a:solidFill>
              </a:rPr>
              <a:t>8</a:t>
            </a:r>
            <a:r>
              <a:rPr lang="zh-CN" altLang="en-US" dirty="0" smtClean="0">
                <a:solidFill>
                  <a:schemeClr val="tx1"/>
                </a:solidFill>
              </a:rPr>
              <a:t>月</a:t>
            </a:r>
            <a:r>
              <a:rPr lang="en-US" altLang="zh-CN" dirty="0" smtClean="0">
                <a:solidFill>
                  <a:schemeClr val="tx1"/>
                </a:solidFill>
              </a:rPr>
              <a:t>11</a:t>
            </a:r>
            <a:r>
              <a:rPr lang="zh-CN" altLang="en-US" dirty="0" smtClean="0">
                <a:solidFill>
                  <a:schemeClr val="tx1"/>
                </a:solidFill>
              </a:rPr>
              <a:t>日至</a:t>
            </a:r>
            <a:r>
              <a:rPr lang="en-US" altLang="zh-CN" dirty="0" smtClean="0">
                <a:solidFill>
                  <a:schemeClr val="tx1"/>
                </a:solidFill>
              </a:rPr>
              <a:t>8</a:t>
            </a:r>
            <a:r>
              <a:rPr lang="zh-CN" altLang="en-US" dirty="0" smtClean="0">
                <a:solidFill>
                  <a:schemeClr val="tx1"/>
                </a:solidFill>
              </a:rPr>
              <a:t>月</a:t>
            </a:r>
            <a:r>
              <a:rPr lang="en-US" altLang="zh-CN" dirty="0" smtClean="0">
                <a:solidFill>
                  <a:schemeClr val="tx1"/>
                </a:solidFill>
              </a:rPr>
              <a:t>25</a:t>
            </a:r>
            <a:r>
              <a:rPr lang="zh-CN" altLang="en-US" dirty="0" smtClean="0">
                <a:solidFill>
                  <a:schemeClr val="tx1"/>
                </a:solidFill>
              </a:rPr>
              <a:t>日在区政府、区发改局门户网站公开征求意见</a:t>
            </a:r>
            <a:r>
              <a:rPr lang="en-US" altLang="zh-CN" dirty="0" smtClean="0">
                <a:solidFill>
                  <a:schemeClr val="tx1"/>
                </a:solidFill>
              </a:rPr>
              <a:t>10</a:t>
            </a:r>
            <a:r>
              <a:rPr lang="zh-CN" altLang="en-US" dirty="0" smtClean="0">
                <a:solidFill>
                  <a:schemeClr val="tx1"/>
                </a:solidFill>
              </a:rPr>
              <a:t>个工作日，未收到社会公众的修改意见建议。</a:t>
            </a:r>
          </a:p>
          <a:p>
            <a:pPr lvl="0"/>
            <a:endParaRPr lang="zh-CN" altLang="en-US" sz="1400" dirty="0">
              <a:solidFill>
                <a:schemeClr val="tx1">
                  <a:lumMod val="75000"/>
                  <a:lumOff val="2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5400000" flipH="1">
            <a:off x="2526437" y="1411276"/>
            <a:ext cx="2368934" cy="2684198"/>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blipFill dpi="0" rotWithShape="0">
            <a:blip r:embed="rId3"/>
            <a:srcRect/>
            <a:stretch>
              <a:fillRect/>
            </a:stretch>
          </a:blip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8996300" flipH="1">
            <a:off x="3389458" y="3744826"/>
            <a:ext cx="1414236" cy="160244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solidFill>
            <a:schemeClr val="bg1"/>
          </a:solidFill>
          <a:ln w="38100">
            <a:gradFill>
              <a:gsLst>
                <a:gs pos="0">
                  <a:srgbClr val="FA6C3D"/>
                </a:gs>
                <a:gs pos="36000">
                  <a:srgbClr val="F86246"/>
                </a:gs>
                <a:gs pos="68000">
                  <a:srgbClr val="E84A62"/>
                </a:gs>
                <a:gs pos="100000">
                  <a:srgbClr val="D9276F"/>
                </a:gs>
              </a:gsLst>
              <a:lin ang="5400000" scaled="1"/>
            </a:gradFill>
            <a:round/>
          </a:ln>
        </p:spPr>
        <p:txBody>
          <a:bodyPr vert="horz" wrap="square" lIns="91440" tIns="45720" rIns="91440" bIns="45720" numCol="1" anchor="t" anchorCtr="0" compatLnSpc="1"/>
          <a:lstStyle/>
          <a:p>
            <a:endParaRPr lang="zh-CN" altLang="en-US"/>
          </a:p>
        </p:txBody>
      </p:sp>
      <p:sp>
        <p:nvSpPr>
          <p:cNvPr id="6" name="Freeform 5"/>
          <p:cNvSpPr/>
          <p:nvPr/>
        </p:nvSpPr>
        <p:spPr bwMode="auto">
          <a:xfrm rot="8996300" flipH="1">
            <a:off x="1763913" y="2311548"/>
            <a:ext cx="1021051" cy="1156934"/>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F87038"/>
              </a:gs>
              <a:gs pos="38000">
                <a:srgbClr val="F35C49"/>
              </a:gs>
              <a:gs pos="18000">
                <a:srgbClr val="FD6743"/>
              </a:gs>
              <a:gs pos="56000">
                <a:srgbClr val="EE5058"/>
              </a:gs>
              <a:gs pos="95413">
                <a:srgbClr val="D72171"/>
              </a:gs>
              <a:gs pos="66000">
                <a:srgbClr val="E64866"/>
              </a:gs>
            </a:gsLst>
            <a:lin ang="0" scaled="1"/>
          </a:gradFill>
          <a:ln w="38100">
            <a:noFill/>
            <a:round/>
          </a:ln>
        </p:spPr>
        <p:txBody>
          <a:bodyPr vert="horz" wrap="square" lIns="91440" tIns="45720" rIns="91440" bIns="45720" numCol="1" anchor="t" anchorCtr="0" compatLnSpc="1"/>
          <a:lstStyle/>
          <a:p>
            <a:endParaRPr lang="zh-CN" altLang="en-US"/>
          </a:p>
        </p:txBody>
      </p:sp>
      <p:sp>
        <p:nvSpPr>
          <p:cNvPr id="7" name="Freeform 5"/>
          <p:cNvSpPr/>
          <p:nvPr/>
        </p:nvSpPr>
        <p:spPr bwMode="auto">
          <a:xfrm rot="5400000" flipH="1">
            <a:off x="1850911" y="4006822"/>
            <a:ext cx="1588390" cy="1799776"/>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8996300" flipH="1">
            <a:off x="4439879" y="1157095"/>
            <a:ext cx="1332715" cy="1510075"/>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lnTo>
                  <a:pt x="72" y="665"/>
                </a:lnTo>
                <a:close/>
              </a:path>
            </a:pathLst>
          </a:custGeom>
          <a:gradFill>
            <a:gsLst>
              <a:gs pos="0">
                <a:srgbClr val="3323B1"/>
              </a:gs>
              <a:gs pos="38000">
                <a:srgbClr val="613EC2"/>
              </a:gs>
              <a:gs pos="18000">
                <a:srgbClr val="4F35B9"/>
              </a:gs>
              <a:gs pos="67000">
                <a:srgbClr val="9456D4"/>
              </a:gs>
              <a:gs pos="100000">
                <a:srgbClr val="A561DC"/>
              </a:gs>
            </a:gsLst>
            <a:lin ang="5400000" scaled="1"/>
          </a:gradFill>
          <a:ln w="38100">
            <a:noFill/>
            <a:round/>
          </a:ln>
        </p:spPr>
        <p:txBody>
          <a:bodyPr vert="horz" wrap="square" lIns="91440" tIns="45720" rIns="91440" bIns="45720" numCol="1" anchor="t" anchorCtr="0" compatLnSpc="1"/>
          <a:lstStyle/>
          <a:p>
            <a:endParaRPr lang="zh-CN" altLang="en-US"/>
          </a:p>
        </p:txBody>
      </p:sp>
      <p:sp>
        <p:nvSpPr>
          <p:cNvPr id="11" name="文本框 10"/>
          <p:cNvSpPr txBox="1"/>
          <p:nvPr/>
        </p:nvSpPr>
        <p:spPr>
          <a:xfrm>
            <a:off x="6097460" y="1032401"/>
            <a:ext cx="4815742" cy="707886"/>
          </a:xfrm>
          <a:prstGeom prst="rect">
            <a:avLst/>
          </a:prstGeom>
          <a:noFill/>
        </p:spPr>
        <p:txBody>
          <a:bodyPr wrap="none" rtlCol="0">
            <a:spAutoFit/>
            <a:scene3d>
              <a:camera prst="orthographicFront"/>
              <a:lightRig rig="threePt" dir="t"/>
            </a:scene3d>
            <a:sp3d contourW="12700"/>
          </a:bodyPr>
          <a:lstStyle/>
          <a:p>
            <a:r>
              <a:rPr lang="en-US" altLang="zh-CN" sz="4000" b="1" dirty="0" smtClean="0"/>
              <a:t>《</a:t>
            </a:r>
            <a:r>
              <a:rPr lang="zh-CN" altLang="en-US" sz="4000" b="1" dirty="0" smtClean="0"/>
              <a:t>办法</a:t>
            </a:r>
            <a:r>
              <a:rPr lang="en-US" altLang="zh-CN" sz="4000" b="1" dirty="0" smtClean="0"/>
              <a:t>》</a:t>
            </a:r>
            <a:r>
              <a:rPr lang="zh-CN" altLang="en-US" sz="4000" b="1" dirty="0" smtClean="0"/>
              <a:t>的主要内容</a:t>
            </a:r>
            <a:endParaRPr lang="zh-CN" altLang="en-US" sz="4000" dirty="0"/>
          </a:p>
        </p:txBody>
      </p:sp>
      <p:sp>
        <p:nvSpPr>
          <p:cNvPr id="15" name="同心圆 14"/>
          <p:cNvSpPr/>
          <p:nvPr/>
        </p:nvSpPr>
        <p:spPr>
          <a:xfrm>
            <a:off x="-1793155" y="-1598266"/>
            <a:ext cx="3748963" cy="3748963"/>
          </a:xfrm>
          <a:prstGeom prst="donut">
            <a:avLst/>
          </a:prstGeom>
          <a:gradFill>
            <a:gsLst>
              <a:gs pos="0">
                <a:srgbClr val="F87038"/>
              </a:gs>
              <a:gs pos="38000">
                <a:srgbClr val="F35C49"/>
              </a:gs>
              <a:gs pos="18000">
                <a:srgbClr val="FD6743"/>
              </a:gs>
              <a:gs pos="56000">
                <a:srgbClr val="EE5058"/>
              </a:gs>
              <a:gs pos="95413">
                <a:srgbClr val="D72171"/>
              </a:gs>
              <a:gs pos="66000">
                <a:srgbClr val="E6486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同心圆 15"/>
          <p:cNvSpPr/>
          <p:nvPr/>
        </p:nvSpPr>
        <p:spPr>
          <a:xfrm>
            <a:off x="10317518" y="4983518"/>
            <a:ext cx="3748963" cy="3748963"/>
          </a:xfrm>
          <a:prstGeom prst="donut">
            <a:avLst/>
          </a:prstGeom>
          <a:gradFill>
            <a:gsLst>
              <a:gs pos="0">
                <a:srgbClr val="3323B1"/>
              </a:gs>
              <a:gs pos="38000">
                <a:srgbClr val="613EC2"/>
              </a:gs>
              <a:gs pos="18000">
                <a:srgbClr val="4F35B9"/>
              </a:gs>
              <a:gs pos="67000">
                <a:srgbClr val="9456D4"/>
              </a:gs>
              <a:gs pos="100000">
                <a:srgbClr val="A561DC"/>
              </a:gs>
            </a:gsLst>
            <a:lin ang="5400000" scaled="1"/>
          </a:gradFill>
          <a:ln w="12700" cap="flat">
            <a:noFill/>
            <a:prstDash val="solid"/>
            <a:miter lim="800000"/>
          </a:ln>
          <a:effectLst/>
        </p:spPr>
        <p:txBody>
          <a:bodyPr vert="horz" wrap="square" lIns="91440" tIns="45720" rIns="91440" bIns="45720" numCol="1" anchor="t" anchorCtr="0" compatLnSpc="1"/>
          <a:lstStyle/>
          <a:p>
            <a:endParaRPr lang="zh-CN" altLang="en-US">
              <a:solidFill>
                <a:schemeClr val="tx1"/>
              </a:solidFill>
            </a:endParaRPr>
          </a:p>
        </p:txBody>
      </p:sp>
      <p:sp>
        <p:nvSpPr>
          <p:cNvPr id="13" name="TextBox 9"/>
          <p:cNvSpPr txBox="1"/>
          <p:nvPr/>
        </p:nvSpPr>
        <p:spPr>
          <a:xfrm>
            <a:off x="5743575" y="1902400"/>
            <a:ext cx="6019800" cy="4247317"/>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600" dirty="0" smtClean="0">
                <a:solidFill>
                  <a:schemeClr val="tx1"/>
                </a:solidFill>
              </a:rPr>
              <a:t>管理办法共分八章三十四条，简述如下：</a:t>
            </a:r>
          </a:p>
          <a:p>
            <a:r>
              <a:rPr lang="zh-CN" altLang="en-US" sz="1600" b="1" dirty="0" smtClean="0">
                <a:solidFill>
                  <a:schemeClr val="tx1"/>
                </a:solidFill>
              </a:rPr>
              <a:t>第一章为总则，共</a:t>
            </a:r>
            <a:r>
              <a:rPr lang="en-US" sz="1600" b="1" dirty="0" smtClean="0">
                <a:solidFill>
                  <a:schemeClr val="tx1"/>
                </a:solidFill>
              </a:rPr>
              <a:t>2</a:t>
            </a:r>
            <a:r>
              <a:rPr lang="zh-CN" altLang="en-US" sz="1600" b="1" dirty="0" smtClean="0">
                <a:solidFill>
                  <a:schemeClr val="tx1"/>
                </a:solidFill>
              </a:rPr>
              <a:t>条</a:t>
            </a:r>
            <a:r>
              <a:rPr lang="zh-CN" altLang="en-US" sz="1600" dirty="0" smtClean="0">
                <a:solidFill>
                  <a:schemeClr val="tx1"/>
                </a:solidFill>
              </a:rPr>
              <a:t>。主要内容为制定管理办法的目的依据和适用范围等总体性要求。</a:t>
            </a:r>
          </a:p>
          <a:p>
            <a:r>
              <a:rPr lang="zh-CN" altLang="en-US" sz="1600" b="1" dirty="0" smtClean="0">
                <a:solidFill>
                  <a:schemeClr val="tx1"/>
                </a:solidFill>
              </a:rPr>
              <a:t>第二章为组织管理，共</a:t>
            </a:r>
            <a:r>
              <a:rPr lang="en-US" sz="1600" b="1" dirty="0" smtClean="0">
                <a:solidFill>
                  <a:schemeClr val="tx1"/>
                </a:solidFill>
              </a:rPr>
              <a:t>4</a:t>
            </a:r>
            <a:r>
              <a:rPr lang="zh-CN" altLang="en-US" sz="1600" b="1" dirty="0" smtClean="0">
                <a:solidFill>
                  <a:schemeClr val="tx1"/>
                </a:solidFill>
              </a:rPr>
              <a:t>条</a:t>
            </a:r>
            <a:r>
              <a:rPr lang="zh-CN" altLang="en-US" sz="1600" dirty="0" smtClean="0">
                <a:solidFill>
                  <a:schemeClr val="tx1"/>
                </a:solidFill>
              </a:rPr>
              <a:t>。主要内容为成员库组织管理的制度规则等。</a:t>
            </a:r>
          </a:p>
          <a:p>
            <a:r>
              <a:rPr lang="zh-CN" altLang="en-US" sz="1600" b="1" dirty="0" smtClean="0">
                <a:solidFill>
                  <a:schemeClr val="tx1"/>
                </a:solidFill>
              </a:rPr>
              <a:t>第三章为成员入库管理，共</a:t>
            </a:r>
            <a:r>
              <a:rPr lang="en-US" sz="1600" b="1" dirty="0" smtClean="0">
                <a:solidFill>
                  <a:schemeClr val="tx1"/>
                </a:solidFill>
              </a:rPr>
              <a:t>7</a:t>
            </a:r>
            <a:r>
              <a:rPr lang="zh-CN" altLang="en-US" sz="1600" b="1" dirty="0" smtClean="0">
                <a:solidFill>
                  <a:schemeClr val="tx1"/>
                </a:solidFill>
              </a:rPr>
              <a:t>条</a:t>
            </a:r>
            <a:r>
              <a:rPr lang="zh-CN" altLang="en-US" sz="1600" dirty="0" smtClean="0">
                <a:solidFill>
                  <a:schemeClr val="tx1"/>
                </a:solidFill>
              </a:rPr>
              <a:t>。主要内容为成员库的入库条件、成员管理、培训要求等。</a:t>
            </a:r>
          </a:p>
          <a:p>
            <a:r>
              <a:rPr lang="zh-CN" altLang="en-US" sz="1600" b="1" dirty="0" smtClean="0">
                <a:solidFill>
                  <a:schemeClr val="tx1"/>
                </a:solidFill>
              </a:rPr>
              <a:t>第四章为成员权力和义务，共</a:t>
            </a:r>
            <a:r>
              <a:rPr lang="en-US" sz="1600" b="1" dirty="0" smtClean="0">
                <a:solidFill>
                  <a:schemeClr val="tx1"/>
                </a:solidFill>
              </a:rPr>
              <a:t>4</a:t>
            </a:r>
            <a:r>
              <a:rPr lang="zh-CN" altLang="en-US" sz="1600" b="1" dirty="0" smtClean="0">
                <a:solidFill>
                  <a:schemeClr val="tx1"/>
                </a:solidFill>
              </a:rPr>
              <a:t>条</a:t>
            </a:r>
            <a:r>
              <a:rPr lang="zh-CN" altLang="en-US" sz="1600" dirty="0" smtClean="0">
                <a:solidFill>
                  <a:schemeClr val="tx1"/>
                </a:solidFill>
              </a:rPr>
              <a:t>。主要内容为成员享有的权利和应承担的义务等。</a:t>
            </a:r>
          </a:p>
          <a:p>
            <a:r>
              <a:rPr lang="zh-CN" altLang="en-US" sz="1600" b="1" dirty="0" smtClean="0">
                <a:solidFill>
                  <a:schemeClr val="tx1"/>
                </a:solidFill>
              </a:rPr>
              <a:t>第五章为成员抽取，共</a:t>
            </a:r>
            <a:r>
              <a:rPr lang="en-US" sz="1600" b="1" dirty="0" smtClean="0">
                <a:solidFill>
                  <a:schemeClr val="tx1"/>
                </a:solidFill>
              </a:rPr>
              <a:t>5</a:t>
            </a:r>
            <a:r>
              <a:rPr lang="zh-CN" altLang="en-US" sz="1600" b="1" dirty="0" smtClean="0">
                <a:solidFill>
                  <a:schemeClr val="tx1"/>
                </a:solidFill>
              </a:rPr>
              <a:t>条</a:t>
            </a:r>
            <a:r>
              <a:rPr lang="zh-CN" altLang="en-US" sz="1600" dirty="0" smtClean="0">
                <a:solidFill>
                  <a:schemeClr val="tx1"/>
                </a:solidFill>
              </a:rPr>
              <a:t>。主要内容为成员选取的规则等。</a:t>
            </a:r>
          </a:p>
          <a:p>
            <a:r>
              <a:rPr lang="zh-CN" altLang="en-US" sz="1600" b="1" dirty="0" smtClean="0">
                <a:solidFill>
                  <a:schemeClr val="tx1"/>
                </a:solidFill>
              </a:rPr>
              <a:t>第六章为推荐入围和定标管理，共</a:t>
            </a:r>
            <a:r>
              <a:rPr lang="en-US" sz="1600" b="1" dirty="0" smtClean="0">
                <a:solidFill>
                  <a:schemeClr val="tx1"/>
                </a:solidFill>
              </a:rPr>
              <a:t>3</a:t>
            </a:r>
            <a:r>
              <a:rPr lang="zh-CN" altLang="en-US" sz="1600" b="1" dirty="0" smtClean="0">
                <a:solidFill>
                  <a:schemeClr val="tx1"/>
                </a:solidFill>
              </a:rPr>
              <a:t>条</a:t>
            </a:r>
            <a:r>
              <a:rPr lang="zh-CN" altLang="en-US" sz="1600" dirty="0" smtClean="0">
                <a:solidFill>
                  <a:schemeClr val="tx1"/>
                </a:solidFill>
              </a:rPr>
              <a:t>。主要内容为推荐入围和定标的相关管理规定等。</a:t>
            </a:r>
          </a:p>
          <a:p>
            <a:r>
              <a:rPr lang="zh-CN" altLang="en-US" sz="1600" b="1" dirty="0" smtClean="0">
                <a:solidFill>
                  <a:schemeClr val="tx1"/>
                </a:solidFill>
              </a:rPr>
              <a:t>第七章为违规处理，共</a:t>
            </a:r>
            <a:r>
              <a:rPr lang="en-US" sz="1600" b="1" dirty="0" smtClean="0">
                <a:solidFill>
                  <a:schemeClr val="tx1"/>
                </a:solidFill>
              </a:rPr>
              <a:t>6</a:t>
            </a:r>
            <a:r>
              <a:rPr lang="zh-CN" altLang="en-US" sz="1600" b="1" dirty="0" smtClean="0">
                <a:solidFill>
                  <a:schemeClr val="tx1"/>
                </a:solidFill>
              </a:rPr>
              <a:t>条</a:t>
            </a:r>
            <a:r>
              <a:rPr lang="zh-CN" altLang="en-US" sz="1600" dirty="0" smtClean="0">
                <a:solidFill>
                  <a:schemeClr val="tx1"/>
                </a:solidFill>
              </a:rPr>
              <a:t>。主要内容为成员相关违规处理的规定等。</a:t>
            </a:r>
          </a:p>
          <a:p>
            <a:r>
              <a:rPr lang="zh-CN" altLang="en-US" sz="1600" b="1" dirty="0" smtClean="0">
                <a:solidFill>
                  <a:schemeClr val="tx1"/>
                </a:solidFill>
              </a:rPr>
              <a:t>第八章为附则，共</a:t>
            </a:r>
            <a:r>
              <a:rPr lang="en-US" sz="1600" b="1" dirty="0" smtClean="0">
                <a:solidFill>
                  <a:schemeClr val="tx1"/>
                </a:solidFill>
              </a:rPr>
              <a:t>3</a:t>
            </a:r>
            <a:r>
              <a:rPr lang="zh-CN" altLang="en-US" sz="1600" b="1" dirty="0" smtClean="0">
                <a:solidFill>
                  <a:schemeClr val="tx1"/>
                </a:solidFill>
              </a:rPr>
              <a:t>条</a:t>
            </a:r>
            <a:r>
              <a:rPr lang="zh-CN" altLang="en-US" sz="1600" dirty="0" smtClean="0">
                <a:solidFill>
                  <a:schemeClr val="tx1"/>
                </a:solidFill>
              </a:rPr>
              <a:t>。主要内容为政策衔接、解释权、实施时间、执行效力等。</a:t>
            </a:r>
          </a:p>
          <a:p>
            <a:pPr lvl="0"/>
            <a:endParaRPr lang="zh-CN" altLang="en-US" sz="1400" dirty="0">
              <a:solidFill>
                <a:schemeClr val="tx1">
                  <a:lumMod val="75000"/>
                  <a:lumOff val="2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大气渐变色经营分析工作思路工作汇报.pptx"/>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687</Words>
  <Application>Microsoft Office PowerPoint</Application>
  <PresentationFormat>自定义</PresentationFormat>
  <Paragraphs>29</Paragraphs>
  <Slides>6</Slides>
  <Notes>6</Notes>
  <HiddenSlides>0</HiddenSlides>
  <MMClips>0</MMClips>
  <ScaleCrop>false</ScaleCrop>
  <HeadingPairs>
    <vt:vector size="4" baseType="variant">
      <vt:variant>
        <vt:lpstr>主题</vt:lpstr>
      </vt:variant>
      <vt:variant>
        <vt:i4>1</vt:i4>
      </vt:variant>
      <vt:variant>
        <vt:lpstr>幻灯片标题</vt:lpstr>
      </vt:variant>
      <vt:variant>
        <vt:i4>6</vt:i4>
      </vt:variant>
    </vt:vector>
  </HeadingPairs>
  <TitlesOfParts>
    <vt:vector size="7" baseType="lpstr">
      <vt:lpstr>Office 主题</vt:lpstr>
      <vt:lpstr>幻灯片 1</vt:lpstr>
      <vt:lpstr>幻灯片 2</vt:lpstr>
      <vt:lpstr>幻灯片 3</vt:lpstr>
      <vt:lpstr>幻灯片 4</vt:lpstr>
      <vt:lpstr>幻灯片 5</vt:lpstr>
      <vt:lpstr>幻灯片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简约大气渐变色经营分析工作思路工作汇报.pptx</dc:title>
  <dc:creator/>
  <cp:lastModifiedBy/>
  <cp:revision>1</cp:revision>
  <dcterms:created xsi:type="dcterms:W3CDTF">2018-08-10T03:04:44Z</dcterms:created>
  <dcterms:modified xsi:type="dcterms:W3CDTF">2020-08-28T02:55:09Z</dcterms:modified>
</cp:coreProperties>
</file>